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21A3F-EA7C-4102-A9BE-759AD59B86F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66800" y="1295400"/>
            <a:ext cx="7010400" cy="3717925"/>
            <a:chOff x="576" y="1584"/>
            <a:chExt cx="4416" cy="2342"/>
          </a:xfrm>
        </p:grpSpPr>
        <p:sp>
          <p:nvSpPr>
            <p:cNvPr id="150535" name="Rectangle 3"/>
            <p:cNvSpPr>
              <a:spLocks noChangeArrowheads="1"/>
            </p:cNvSpPr>
            <p:nvPr/>
          </p:nvSpPr>
          <p:spPr bwMode="auto">
            <a:xfrm>
              <a:off x="576" y="1584"/>
              <a:ext cx="4388" cy="2323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22" y="3628"/>
              <a:ext cx="4370" cy="71"/>
              <a:chOff x="672" y="3537"/>
              <a:chExt cx="4541" cy="94"/>
            </a:xfrm>
          </p:grpSpPr>
          <p:sp>
            <p:nvSpPr>
              <p:cNvPr id="150574" name="Line 5"/>
              <p:cNvSpPr>
                <a:spLocks noChangeShapeType="1"/>
              </p:cNvSpPr>
              <p:nvPr/>
            </p:nvSpPr>
            <p:spPr bwMode="auto">
              <a:xfrm>
                <a:off x="672" y="3588"/>
                <a:ext cx="4455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0575" name="Freeform 6"/>
              <p:cNvSpPr>
                <a:spLocks/>
              </p:cNvSpPr>
              <p:nvPr/>
            </p:nvSpPr>
            <p:spPr bwMode="auto">
              <a:xfrm>
                <a:off x="5107" y="3537"/>
                <a:ext cx="106" cy="94"/>
              </a:xfrm>
              <a:custGeom>
                <a:avLst/>
                <a:gdLst>
                  <a:gd name="T0" fmla="*/ 0 w 106"/>
                  <a:gd name="T1" fmla="*/ 94 h 94"/>
                  <a:gd name="T2" fmla="*/ 106 w 106"/>
                  <a:gd name="T3" fmla="*/ 43 h 94"/>
                  <a:gd name="T4" fmla="*/ 0 w 106"/>
                  <a:gd name="T5" fmla="*/ 0 h 94"/>
                  <a:gd name="T6" fmla="*/ 0 w 106"/>
                  <a:gd name="T7" fmla="*/ 94 h 9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"/>
                  <a:gd name="T13" fmla="*/ 0 h 94"/>
                  <a:gd name="T14" fmla="*/ 106 w 106"/>
                  <a:gd name="T15" fmla="*/ 94 h 9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" h="94">
                    <a:moveTo>
                      <a:pt x="0" y="94"/>
                    </a:moveTo>
                    <a:lnTo>
                      <a:pt x="106" y="43"/>
                    </a:lnTo>
                    <a:lnTo>
                      <a:pt x="0" y="0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0576" name="Line 7"/>
              <p:cNvSpPr>
                <a:spLocks noChangeShapeType="1"/>
              </p:cNvSpPr>
              <p:nvPr/>
            </p:nvSpPr>
            <p:spPr bwMode="auto">
              <a:xfrm>
                <a:off x="672" y="3571"/>
                <a:ext cx="4455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50537" name="Rectangle 8"/>
            <p:cNvSpPr>
              <a:spLocks noChangeArrowheads="1"/>
            </p:cNvSpPr>
            <p:nvPr/>
          </p:nvSpPr>
          <p:spPr bwMode="auto">
            <a:xfrm>
              <a:off x="715" y="3095"/>
              <a:ext cx="1008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100" u="sng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科技導向模式</a:t>
              </a:r>
              <a:endParaRPr lang="zh-TW" altLang="en-US" sz="2400" u="sng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0538" name="Rectangle 9"/>
            <p:cNvSpPr>
              <a:spLocks noChangeArrowheads="1"/>
            </p:cNvSpPr>
            <p:nvPr/>
          </p:nvSpPr>
          <p:spPr bwMode="auto">
            <a:xfrm>
              <a:off x="1894" y="2613"/>
              <a:ext cx="775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539" name="Rectangle 10"/>
            <p:cNvSpPr>
              <a:spLocks noChangeArrowheads="1"/>
            </p:cNvSpPr>
            <p:nvPr/>
          </p:nvSpPr>
          <p:spPr bwMode="auto">
            <a:xfrm>
              <a:off x="1962" y="2624"/>
              <a:ext cx="6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100" u="sng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連結模式</a:t>
              </a:r>
              <a:endParaRPr lang="zh-TW" altLang="en-US" sz="2400" u="sng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0540" name="Rectangle 11"/>
            <p:cNvSpPr>
              <a:spLocks noChangeArrowheads="1"/>
            </p:cNvSpPr>
            <p:nvPr/>
          </p:nvSpPr>
          <p:spPr bwMode="auto">
            <a:xfrm>
              <a:off x="3000" y="2353"/>
              <a:ext cx="692" cy="6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541" name="Rectangle 12"/>
            <p:cNvSpPr>
              <a:spLocks noChangeArrowheads="1"/>
            </p:cNvSpPr>
            <p:nvPr/>
          </p:nvSpPr>
          <p:spPr bwMode="auto">
            <a:xfrm>
              <a:off x="3024" y="2112"/>
              <a:ext cx="6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1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影響模式</a:t>
              </a:r>
              <a:endParaRPr lang="zh-TW" altLang="en-US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0542" name="Rectangle 13"/>
            <p:cNvSpPr>
              <a:spLocks noChangeArrowheads="1"/>
            </p:cNvSpPr>
            <p:nvPr/>
          </p:nvSpPr>
          <p:spPr bwMode="auto">
            <a:xfrm>
              <a:off x="3978" y="1936"/>
              <a:ext cx="691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543" name="Rectangle 14"/>
            <p:cNvSpPr>
              <a:spLocks noChangeArrowheads="1"/>
            </p:cNvSpPr>
            <p:nvPr/>
          </p:nvSpPr>
          <p:spPr bwMode="auto">
            <a:xfrm>
              <a:off x="3984" y="1728"/>
              <a:ext cx="6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1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合適模式</a:t>
              </a:r>
              <a:endParaRPr lang="zh-TW" altLang="en-US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0544" name="Rectangle 15"/>
            <p:cNvSpPr>
              <a:spLocks noChangeArrowheads="1"/>
            </p:cNvSpPr>
            <p:nvPr/>
          </p:nvSpPr>
          <p:spPr bwMode="auto">
            <a:xfrm>
              <a:off x="696" y="3738"/>
              <a:ext cx="64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545" name="Rectangle 16"/>
            <p:cNvSpPr>
              <a:spLocks noChangeArrowheads="1"/>
            </p:cNvSpPr>
            <p:nvPr/>
          </p:nvSpPr>
          <p:spPr bwMode="auto">
            <a:xfrm>
              <a:off x="742" y="3763"/>
              <a:ext cx="51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TW" sz="17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              </a:t>
              </a:r>
              <a:endParaRPr lang="en-US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0546" name="Rectangle 17"/>
            <p:cNvSpPr>
              <a:spLocks noChangeArrowheads="1"/>
            </p:cNvSpPr>
            <p:nvPr/>
          </p:nvSpPr>
          <p:spPr bwMode="auto">
            <a:xfrm>
              <a:off x="576" y="3673"/>
              <a:ext cx="4047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547" name="Rectangle 18"/>
            <p:cNvSpPr>
              <a:spLocks noChangeArrowheads="1"/>
            </p:cNvSpPr>
            <p:nvPr/>
          </p:nvSpPr>
          <p:spPr bwMode="auto">
            <a:xfrm>
              <a:off x="622" y="3718"/>
              <a:ext cx="34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TW" sz="17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endParaRPr lang="en-US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0548" name="Rectangle 19"/>
            <p:cNvSpPr>
              <a:spLocks noChangeArrowheads="1"/>
            </p:cNvSpPr>
            <p:nvPr/>
          </p:nvSpPr>
          <p:spPr bwMode="auto">
            <a:xfrm>
              <a:off x="659" y="3699"/>
              <a:ext cx="336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TW" sz="21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1960</a:t>
              </a:r>
              <a:endParaRPr lang="en-US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0549" name="Rectangle 20"/>
            <p:cNvSpPr>
              <a:spLocks noChangeArrowheads="1"/>
            </p:cNvSpPr>
            <p:nvPr/>
          </p:nvSpPr>
          <p:spPr bwMode="auto">
            <a:xfrm>
              <a:off x="1047" y="3699"/>
              <a:ext cx="3326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TW" sz="21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s                     1970s              1980s              1990s</a:t>
              </a:r>
              <a:endParaRPr lang="en-US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0550" name="Rectangle 21"/>
            <p:cNvSpPr>
              <a:spLocks noChangeArrowheads="1"/>
            </p:cNvSpPr>
            <p:nvPr/>
          </p:nvSpPr>
          <p:spPr bwMode="auto">
            <a:xfrm>
              <a:off x="3038" y="2678"/>
              <a:ext cx="774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551" name="Rectangle 22"/>
            <p:cNvSpPr>
              <a:spLocks noChangeArrowheads="1"/>
            </p:cNvSpPr>
            <p:nvPr/>
          </p:nvSpPr>
          <p:spPr bwMode="auto">
            <a:xfrm>
              <a:off x="4128" y="3360"/>
              <a:ext cx="6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1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典範轉移</a:t>
              </a:r>
              <a:endParaRPr lang="zh-TW" altLang="en-US" sz="2400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1683" y="2853"/>
              <a:ext cx="857" cy="377"/>
              <a:chOff x="1774" y="2512"/>
              <a:chExt cx="891" cy="499"/>
            </a:xfrm>
          </p:grpSpPr>
          <p:sp>
            <p:nvSpPr>
              <p:cNvPr id="150569" name="Freeform 24"/>
              <p:cNvSpPr>
                <a:spLocks/>
              </p:cNvSpPr>
              <p:nvPr/>
            </p:nvSpPr>
            <p:spPr bwMode="auto">
              <a:xfrm>
                <a:off x="2080" y="2607"/>
                <a:ext cx="192" cy="77"/>
              </a:xfrm>
              <a:custGeom>
                <a:avLst/>
                <a:gdLst>
                  <a:gd name="T0" fmla="*/ 0 w 192"/>
                  <a:gd name="T1" fmla="*/ 43 h 77"/>
                  <a:gd name="T2" fmla="*/ 0 w 192"/>
                  <a:gd name="T3" fmla="*/ 0 h 77"/>
                  <a:gd name="T4" fmla="*/ 192 w 192"/>
                  <a:gd name="T5" fmla="*/ 34 h 77"/>
                  <a:gd name="T6" fmla="*/ 192 w 192"/>
                  <a:gd name="T7" fmla="*/ 60 h 77"/>
                  <a:gd name="T8" fmla="*/ 182 w 192"/>
                  <a:gd name="T9" fmla="*/ 77 h 77"/>
                  <a:gd name="T10" fmla="*/ 0 w 192"/>
                  <a:gd name="T11" fmla="*/ 43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2"/>
                  <a:gd name="T19" fmla="*/ 0 h 77"/>
                  <a:gd name="T20" fmla="*/ 192 w 192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2" h="77">
                    <a:moveTo>
                      <a:pt x="0" y="43"/>
                    </a:moveTo>
                    <a:lnTo>
                      <a:pt x="0" y="0"/>
                    </a:lnTo>
                    <a:lnTo>
                      <a:pt x="192" y="34"/>
                    </a:lnTo>
                    <a:lnTo>
                      <a:pt x="192" y="60"/>
                    </a:lnTo>
                    <a:lnTo>
                      <a:pt x="182" y="77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0570" name="Freeform 25"/>
              <p:cNvSpPr>
                <a:spLocks/>
              </p:cNvSpPr>
              <p:nvPr/>
            </p:nvSpPr>
            <p:spPr bwMode="auto">
              <a:xfrm>
                <a:off x="2482" y="2667"/>
                <a:ext cx="183" cy="78"/>
              </a:xfrm>
              <a:custGeom>
                <a:avLst/>
                <a:gdLst>
                  <a:gd name="T0" fmla="*/ 183 w 183"/>
                  <a:gd name="T1" fmla="*/ 78 h 78"/>
                  <a:gd name="T2" fmla="*/ 183 w 183"/>
                  <a:gd name="T3" fmla="*/ 34 h 78"/>
                  <a:gd name="T4" fmla="*/ 0 w 183"/>
                  <a:gd name="T5" fmla="*/ 0 h 78"/>
                  <a:gd name="T6" fmla="*/ 0 w 183"/>
                  <a:gd name="T7" fmla="*/ 52 h 78"/>
                  <a:gd name="T8" fmla="*/ 183 w 183"/>
                  <a:gd name="T9" fmla="*/ 78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"/>
                  <a:gd name="T16" fmla="*/ 0 h 78"/>
                  <a:gd name="T17" fmla="*/ 183 w 183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" h="78">
                    <a:moveTo>
                      <a:pt x="183" y="78"/>
                    </a:moveTo>
                    <a:lnTo>
                      <a:pt x="183" y="34"/>
                    </a:lnTo>
                    <a:lnTo>
                      <a:pt x="0" y="0"/>
                    </a:lnTo>
                    <a:lnTo>
                      <a:pt x="0" y="52"/>
                    </a:lnTo>
                    <a:lnTo>
                      <a:pt x="183" y="78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5" name="Group 26"/>
              <p:cNvGrpSpPr>
                <a:grpSpLocks/>
              </p:cNvGrpSpPr>
              <p:nvPr/>
            </p:nvGrpSpPr>
            <p:grpSpPr bwMode="auto">
              <a:xfrm>
                <a:off x="1774" y="2512"/>
                <a:ext cx="891" cy="499"/>
                <a:chOff x="1774" y="2512"/>
                <a:chExt cx="891" cy="499"/>
              </a:xfrm>
            </p:grpSpPr>
            <p:sp>
              <p:nvSpPr>
                <p:cNvPr id="150572" name="Freeform 27"/>
                <p:cNvSpPr>
                  <a:spLocks/>
                </p:cNvSpPr>
                <p:nvPr/>
              </p:nvSpPr>
              <p:spPr bwMode="auto">
                <a:xfrm>
                  <a:off x="1774" y="2564"/>
                  <a:ext cx="891" cy="447"/>
                </a:xfrm>
                <a:custGeom>
                  <a:avLst/>
                  <a:gdLst>
                    <a:gd name="T0" fmla="*/ 57 w 891"/>
                    <a:gd name="T1" fmla="*/ 447 h 447"/>
                    <a:gd name="T2" fmla="*/ 105 w 891"/>
                    <a:gd name="T3" fmla="*/ 447 h 447"/>
                    <a:gd name="T4" fmla="*/ 162 w 891"/>
                    <a:gd name="T5" fmla="*/ 439 h 447"/>
                    <a:gd name="T6" fmla="*/ 210 w 891"/>
                    <a:gd name="T7" fmla="*/ 430 h 447"/>
                    <a:gd name="T8" fmla="*/ 277 w 891"/>
                    <a:gd name="T9" fmla="*/ 422 h 447"/>
                    <a:gd name="T10" fmla="*/ 325 w 891"/>
                    <a:gd name="T11" fmla="*/ 404 h 447"/>
                    <a:gd name="T12" fmla="*/ 392 w 891"/>
                    <a:gd name="T13" fmla="*/ 379 h 447"/>
                    <a:gd name="T14" fmla="*/ 440 w 891"/>
                    <a:gd name="T15" fmla="*/ 353 h 447"/>
                    <a:gd name="T16" fmla="*/ 498 w 891"/>
                    <a:gd name="T17" fmla="*/ 327 h 447"/>
                    <a:gd name="T18" fmla="*/ 546 w 891"/>
                    <a:gd name="T19" fmla="*/ 292 h 447"/>
                    <a:gd name="T20" fmla="*/ 594 w 891"/>
                    <a:gd name="T21" fmla="*/ 267 h 447"/>
                    <a:gd name="T22" fmla="*/ 641 w 891"/>
                    <a:gd name="T23" fmla="*/ 224 h 447"/>
                    <a:gd name="T24" fmla="*/ 680 w 891"/>
                    <a:gd name="T25" fmla="*/ 189 h 447"/>
                    <a:gd name="T26" fmla="*/ 708 w 891"/>
                    <a:gd name="T27" fmla="*/ 155 h 447"/>
                    <a:gd name="T28" fmla="*/ 862 w 891"/>
                    <a:gd name="T29" fmla="*/ 163 h 447"/>
                    <a:gd name="T30" fmla="*/ 814 w 891"/>
                    <a:gd name="T31" fmla="*/ 146 h 447"/>
                    <a:gd name="T32" fmla="*/ 776 w 891"/>
                    <a:gd name="T33" fmla="*/ 120 h 447"/>
                    <a:gd name="T34" fmla="*/ 747 w 891"/>
                    <a:gd name="T35" fmla="*/ 103 h 447"/>
                    <a:gd name="T36" fmla="*/ 708 w 891"/>
                    <a:gd name="T37" fmla="*/ 77 h 447"/>
                    <a:gd name="T38" fmla="*/ 670 w 891"/>
                    <a:gd name="T39" fmla="*/ 43 h 447"/>
                    <a:gd name="T40" fmla="*/ 641 w 891"/>
                    <a:gd name="T41" fmla="*/ 8 h 447"/>
                    <a:gd name="T42" fmla="*/ 613 w 891"/>
                    <a:gd name="T43" fmla="*/ 0 h 447"/>
                    <a:gd name="T44" fmla="*/ 584 w 891"/>
                    <a:gd name="T45" fmla="*/ 17 h 447"/>
                    <a:gd name="T46" fmla="*/ 546 w 891"/>
                    <a:gd name="T47" fmla="*/ 34 h 447"/>
                    <a:gd name="T48" fmla="*/ 507 w 891"/>
                    <a:gd name="T49" fmla="*/ 43 h 447"/>
                    <a:gd name="T50" fmla="*/ 469 w 891"/>
                    <a:gd name="T51" fmla="*/ 51 h 447"/>
                    <a:gd name="T52" fmla="*/ 431 w 891"/>
                    <a:gd name="T53" fmla="*/ 69 h 447"/>
                    <a:gd name="T54" fmla="*/ 392 w 891"/>
                    <a:gd name="T55" fmla="*/ 69 h 447"/>
                    <a:gd name="T56" fmla="*/ 354 w 891"/>
                    <a:gd name="T57" fmla="*/ 77 h 447"/>
                    <a:gd name="T58" fmla="*/ 306 w 891"/>
                    <a:gd name="T59" fmla="*/ 86 h 447"/>
                    <a:gd name="T60" fmla="*/ 488 w 891"/>
                    <a:gd name="T61" fmla="*/ 146 h 447"/>
                    <a:gd name="T62" fmla="*/ 450 w 891"/>
                    <a:gd name="T63" fmla="*/ 206 h 447"/>
                    <a:gd name="T64" fmla="*/ 412 w 891"/>
                    <a:gd name="T65" fmla="*/ 241 h 447"/>
                    <a:gd name="T66" fmla="*/ 364 w 891"/>
                    <a:gd name="T67" fmla="*/ 284 h 447"/>
                    <a:gd name="T68" fmla="*/ 306 w 891"/>
                    <a:gd name="T69" fmla="*/ 318 h 447"/>
                    <a:gd name="T70" fmla="*/ 258 w 891"/>
                    <a:gd name="T71" fmla="*/ 353 h 447"/>
                    <a:gd name="T72" fmla="*/ 220 w 891"/>
                    <a:gd name="T73" fmla="*/ 370 h 447"/>
                    <a:gd name="T74" fmla="*/ 162 w 891"/>
                    <a:gd name="T75" fmla="*/ 387 h 447"/>
                    <a:gd name="T76" fmla="*/ 95 w 891"/>
                    <a:gd name="T77" fmla="*/ 396 h 447"/>
                    <a:gd name="T78" fmla="*/ 0 w 891"/>
                    <a:gd name="T79" fmla="*/ 404 h 44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891"/>
                    <a:gd name="T121" fmla="*/ 0 h 447"/>
                    <a:gd name="T122" fmla="*/ 891 w 891"/>
                    <a:gd name="T123" fmla="*/ 447 h 44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891" h="447">
                      <a:moveTo>
                        <a:pt x="0" y="439"/>
                      </a:moveTo>
                      <a:lnTo>
                        <a:pt x="57" y="447"/>
                      </a:lnTo>
                      <a:lnTo>
                        <a:pt x="76" y="447"/>
                      </a:lnTo>
                      <a:lnTo>
                        <a:pt x="105" y="447"/>
                      </a:lnTo>
                      <a:lnTo>
                        <a:pt x="134" y="439"/>
                      </a:lnTo>
                      <a:lnTo>
                        <a:pt x="162" y="439"/>
                      </a:lnTo>
                      <a:lnTo>
                        <a:pt x="191" y="439"/>
                      </a:lnTo>
                      <a:lnTo>
                        <a:pt x="210" y="430"/>
                      </a:lnTo>
                      <a:lnTo>
                        <a:pt x="239" y="430"/>
                      </a:lnTo>
                      <a:lnTo>
                        <a:pt x="277" y="422"/>
                      </a:lnTo>
                      <a:lnTo>
                        <a:pt x="306" y="413"/>
                      </a:lnTo>
                      <a:lnTo>
                        <a:pt x="325" y="404"/>
                      </a:lnTo>
                      <a:lnTo>
                        <a:pt x="364" y="387"/>
                      </a:lnTo>
                      <a:lnTo>
                        <a:pt x="392" y="379"/>
                      </a:lnTo>
                      <a:lnTo>
                        <a:pt x="421" y="361"/>
                      </a:lnTo>
                      <a:lnTo>
                        <a:pt x="440" y="353"/>
                      </a:lnTo>
                      <a:lnTo>
                        <a:pt x="469" y="336"/>
                      </a:lnTo>
                      <a:lnTo>
                        <a:pt x="498" y="327"/>
                      </a:lnTo>
                      <a:lnTo>
                        <a:pt x="517" y="310"/>
                      </a:lnTo>
                      <a:lnTo>
                        <a:pt x="546" y="292"/>
                      </a:lnTo>
                      <a:lnTo>
                        <a:pt x="574" y="275"/>
                      </a:lnTo>
                      <a:lnTo>
                        <a:pt x="594" y="267"/>
                      </a:lnTo>
                      <a:lnTo>
                        <a:pt x="622" y="241"/>
                      </a:lnTo>
                      <a:lnTo>
                        <a:pt x="641" y="224"/>
                      </a:lnTo>
                      <a:lnTo>
                        <a:pt x="661" y="206"/>
                      </a:lnTo>
                      <a:lnTo>
                        <a:pt x="680" y="189"/>
                      </a:lnTo>
                      <a:lnTo>
                        <a:pt x="689" y="172"/>
                      </a:lnTo>
                      <a:lnTo>
                        <a:pt x="708" y="155"/>
                      </a:lnTo>
                      <a:lnTo>
                        <a:pt x="891" y="181"/>
                      </a:lnTo>
                      <a:lnTo>
                        <a:pt x="862" y="163"/>
                      </a:lnTo>
                      <a:lnTo>
                        <a:pt x="843" y="155"/>
                      </a:lnTo>
                      <a:lnTo>
                        <a:pt x="814" y="146"/>
                      </a:lnTo>
                      <a:lnTo>
                        <a:pt x="795" y="129"/>
                      </a:lnTo>
                      <a:lnTo>
                        <a:pt x="776" y="120"/>
                      </a:lnTo>
                      <a:lnTo>
                        <a:pt x="756" y="112"/>
                      </a:lnTo>
                      <a:lnTo>
                        <a:pt x="747" y="103"/>
                      </a:lnTo>
                      <a:lnTo>
                        <a:pt x="728" y="86"/>
                      </a:lnTo>
                      <a:lnTo>
                        <a:pt x="708" y="77"/>
                      </a:lnTo>
                      <a:lnTo>
                        <a:pt x="689" y="60"/>
                      </a:lnTo>
                      <a:lnTo>
                        <a:pt x="670" y="43"/>
                      </a:lnTo>
                      <a:lnTo>
                        <a:pt x="661" y="26"/>
                      </a:lnTo>
                      <a:lnTo>
                        <a:pt x="641" y="8"/>
                      </a:lnTo>
                      <a:lnTo>
                        <a:pt x="622" y="0"/>
                      </a:lnTo>
                      <a:lnTo>
                        <a:pt x="613" y="0"/>
                      </a:lnTo>
                      <a:lnTo>
                        <a:pt x="594" y="8"/>
                      </a:lnTo>
                      <a:lnTo>
                        <a:pt x="584" y="17"/>
                      </a:lnTo>
                      <a:lnTo>
                        <a:pt x="565" y="26"/>
                      </a:lnTo>
                      <a:lnTo>
                        <a:pt x="546" y="34"/>
                      </a:lnTo>
                      <a:lnTo>
                        <a:pt x="526" y="34"/>
                      </a:lnTo>
                      <a:lnTo>
                        <a:pt x="507" y="43"/>
                      </a:lnTo>
                      <a:lnTo>
                        <a:pt x="488" y="51"/>
                      </a:lnTo>
                      <a:lnTo>
                        <a:pt x="469" y="51"/>
                      </a:lnTo>
                      <a:lnTo>
                        <a:pt x="450" y="60"/>
                      </a:lnTo>
                      <a:lnTo>
                        <a:pt x="431" y="69"/>
                      </a:lnTo>
                      <a:lnTo>
                        <a:pt x="412" y="69"/>
                      </a:lnTo>
                      <a:lnTo>
                        <a:pt x="392" y="69"/>
                      </a:lnTo>
                      <a:lnTo>
                        <a:pt x="373" y="77"/>
                      </a:lnTo>
                      <a:lnTo>
                        <a:pt x="354" y="77"/>
                      </a:lnTo>
                      <a:lnTo>
                        <a:pt x="335" y="86"/>
                      </a:lnTo>
                      <a:lnTo>
                        <a:pt x="306" y="86"/>
                      </a:lnTo>
                      <a:lnTo>
                        <a:pt x="498" y="120"/>
                      </a:lnTo>
                      <a:lnTo>
                        <a:pt x="488" y="146"/>
                      </a:lnTo>
                      <a:lnTo>
                        <a:pt x="479" y="172"/>
                      </a:lnTo>
                      <a:lnTo>
                        <a:pt x="450" y="206"/>
                      </a:lnTo>
                      <a:lnTo>
                        <a:pt x="431" y="224"/>
                      </a:lnTo>
                      <a:lnTo>
                        <a:pt x="412" y="241"/>
                      </a:lnTo>
                      <a:lnTo>
                        <a:pt x="392" y="258"/>
                      </a:lnTo>
                      <a:lnTo>
                        <a:pt x="364" y="284"/>
                      </a:lnTo>
                      <a:lnTo>
                        <a:pt x="344" y="301"/>
                      </a:lnTo>
                      <a:lnTo>
                        <a:pt x="306" y="318"/>
                      </a:lnTo>
                      <a:lnTo>
                        <a:pt x="287" y="336"/>
                      </a:lnTo>
                      <a:lnTo>
                        <a:pt x="258" y="353"/>
                      </a:lnTo>
                      <a:lnTo>
                        <a:pt x="229" y="361"/>
                      </a:lnTo>
                      <a:lnTo>
                        <a:pt x="220" y="370"/>
                      </a:lnTo>
                      <a:lnTo>
                        <a:pt x="191" y="379"/>
                      </a:lnTo>
                      <a:lnTo>
                        <a:pt x="162" y="387"/>
                      </a:lnTo>
                      <a:lnTo>
                        <a:pt x="134" y="396"/>
                      </a:lnTo>
                      <a:lnTo>
                        <a:pt x="95" y="396"/>
                      </a:lnTo>
                      <a:lnTo>
                        <a:pt x="67" y="404"/>
                      </a:lnTo>
                      <a:lnTo>
                        <a:pt x="0" y="404"/>
                      </a:lnTo>
                      <a:lnTo>
                        <a:pt x="0" y="439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50573" name="Freeform 28"/>
                <p:cNvSpPr>
                  <a:spLocks/>
                </p:cNvSpPr>
                <p:nvPr/>
              </p:nvSpPr>
              <p:spPr bwMode="auto">
                <a:xfrm>
                  <a:off x="1774" y="2512"/>
                  <a:ext cx="891" cy="465"/>
                </a:xfrm>
                <a:custGeom>
                  <a:avLst/>
                  <a:gdLst>
                    <a:gd name="T0" fmla="*/ 57 w 891"/>
                    <a:gd name="T1" fmla="*/ 465 h 465"/>
                    <a:gd name="T2" fmla="*/ 105 w 891"/>
                    <a:gd name="T3" fmla="*/ 465 h 465"/>
                    <a:gd name="T4" fmla="*/ 162 w 891"/>
                    <a:gd name="T5" fmla="*/ 465 h 465"/>
                    <a:gd name="T6" fmla="*/ 210 w 891"/>
                    <a:gd name="T7" fmla="*/ 456 h 465"/>
                    <a:gd name="T8" fmla="*/ 268 w 891"/>
                    <a:gd name="T9" fmla="*/ 439 h 465"/>
                    <a:gd name="T10" fmla="*/ 325 w 891"/>
                    <a:gd name="T11" fmla="*/ 422 h 465"/>
                    <a:gd name="T12" fmla="*/ 392 w 891"/>
                    <a:gd name="T13" fmla="*/ 396 h 465"/>
                    <a:gd name="T14" fmla="*/ 440 w 891"/>
                    <a:gd name="T15" fmla="*/ 370 h 465"/>
                    <a:gd name="T16" fmla="*/ 498 w 891"/>
                    <a:gd name="T17" fmla="*/ 344 h 465"/>
                    <a:gd name="T18" fmla="*/ 546 w 891"/>
                    <a:gd name="T19" fmla="*/ 310 h 465"/>
                    <a:gd name="T20" fmla="*/ 594 w 891"/>
                    <a:gd name="T21" fmla="*/ 276 h 465"/>
                    <a:gd name="T22" fmla="*/ 641 w 891"/>
                    <a:gd name="T23" fmla="*/ 241 h 465"/>
                    <a:gd name="T24" fmla="*/ 680 w 891"/>
                    <a:gd name="T25" fmla="*/ 198 h 465"/>
                    <a:gd name="T26" fmla="*/ 708 w 891"/>
                    <a:gd name="T27" fmla="*/ 164 h 465"/>
                    <a:gd name="T28" fmla="*/ 862 w 891"/>
                    <a:gd name="T29" fmla="*/ 172 h 465"/>
                    <a:gd name="T30" fmla="*/ 814 w 891"/>
                    <a:gd name="T31" fmla="*/ 155 h 465"/>
                    <a:gd name="T32" fmla="*/ 776 w 891"/>
                    <a:gd name="T33" fmla="*/ 129 h 465"/>
                    <a:gd name="T34" fmla="*/ 747 w 891"/>
                    <a:gd name="T35" fmla="*/ 112 h 465"/>
                    <a:gd name="T36" fmla="*/ 708 w 891"/>
                    <a:gd name="T37" fmla="*/ 86 h 465"/>
                    <a:gd name="T38" fmla="*/ 670 w 891"/>
                    <a:gd name="T39" fmla="*/ 52 h 465"/>
                    <a:gd name="T40" fmla="*/ 641 w 891"/>
                    <a:gd name="T41" fmla="*/ 17 h 465"/>
                    <a:gd name="T42" fmla="*/ 613 w 891"/>
                    <a:gd name="T43" fmla="*/ 9 h 465"/>
                    <a:gd name="T44" fmla="*/ 584 w 891"/>
                    <a:gd name="T45" fmla="*/ 26 h 465"/>
                    <a:gd name="T46" fmla="*/ 546 w 891"/>
                    <a:gd name="T47" fmla="*/ 43 h 465"/>
                    <a:gd name="T48" fmla="*/ 507 w 891"/>
                    <a:gd name="T49" fmla="*/ 52 h 465"/>
                    <a:gd name="T50" fmla="*/ 469 w 891"/>
                    <a:gd name="T51" fmla="*/ 60 h 465"/>
                    <a:gd name="T52" fmla="*/ 431 w 891"/>
                    <a:gd name="T53" fmla="*/ 69 h 465"/>
                    <a:gd name="T54" fmla="*/ 392 w 891"/>
                    <a:gd name="T55" fmla="*/ 78 h 465"/>
                    <a:gd name="T56" fmla="*/ 354 w 891"/>
                    <a:gd name="T57" fmla="*/ 86 h 465"/>
                    <a:gd name="T58" fmla="*/ 306 w 891"/>
                    <a:gd name="T59" fmla="*/ 95 h 465"/>
                    <a:gd name="T60" fmla="*/ 488 w 891"/>
                    <a:gd name="T61" fmla="*/ 164 h 465"/>
                    <a:gd name="T62" fmla="*/ 450 w 891"/>
                    <a:gd name="T63" fmla="*/ 215 h 465"/>
                    <a:gd name="T64" fmla="*/ 412 w 891"/>
                    <a:gd name="T65" fmla="*/ 250 h 465"/>
                    <a:gd name="T66" fmla="*/ 364 w 891"/>
                    <a:gd name="T67" fmla="*/ 301 h 465"/>
                    <a:gd name="T68" fmla="*/ 325 w 891"/>
                    <a:gd name="T69" fmla="*/ 336 h 465"/>
                    <a:gd name="T70" fmla="*/ 297 w 891"/>
                    <a:gd name="T71" fmla="*/ 362 h 465"/>
                    <a:gd name="T72" fmla="*/ 249 w 891"/>
                    <a:gd name="T73" fmla="*/ 388 h 465"/>
                    <a:gd name="T74" fmla="*/ 210 w 891"/>
                    <a:gd name="T75" fmla="*/ 405 h 465"/>
                    <a:gd name="T76" fmla="*/ 162 w 891"/>
                    <a:gd name="T77" fmla="*/ 422 h 465"/>
                    <a:gd name="T78" fmla="*/ 105 w 891"/>
                    <a:gd name="T79" fmla="*/ 439 h 465"/>
                    <a:gd name="T80" fmla="*/ 47 w 891"/>
                    <a:gd name="T81" fmla="*/ 456 h 465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891"/>
                    <a:gd name="T124" fmla="*/ 0 h 465"/>
                    <a:gd name="T125" fmla="*/ 891 w 891"/>
                    <a:gd name="T126" fmla="*/ 465 h 465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891" h="465">
                      <a:moveTo>
                        <a:pt x="0" y="465"/>
                      </a:moveTo>
                      <a:lnTo>
                        <a:pt x="57" y="465"/>
                      </a:lnTo>
                      <a:lnTo>
                        <a:pt x="76" y="465"/>
                      </a:lnTo>
                      <a:lnTo>
                        <a:pt x="105" y="465"/>
                      </a:lnTo>
                      <a:lnTo>
                        <a:pt x="134" y="465"/>
                      </a:lnTo>
                      <a:lnTo>
                        <a:pt x="162" y="465"/>
                      </a:lnTo>
                      <a:lnTo>
                        <a:pt x="191" y="456"/>
                      </a:lnTo>
                      <a:lnTo>
                        <a:pt x="210" y="456"/>
                      </a:lnTo>
                      <a:lnTo>
                        <a:pt x="239" y="448"/>
                      </a:lnTo>
                      <a:lnTo>
                        <a:pt x="268" y="439"/>
                      </a:lnTo>
                      <a:lnTo>
                        <a:pt x="306" y="431"/>
                      </a:lnTo>
                      <a:lnTo>
                        <a:pt x="325" y="422"/>
                      </a:lnTo>
                      <a:lnTo>
                        <a:pt x="364" y="413"/>
                      </a:lnTo>
                      <a:lnTo>
                        <a:pt x="392" y="396"/>
                      </a:lnTo>
                      <a:lnTo>
                        <a:pt x="421" y="379"/>
                      </a:lnTo>
                      <a:lnTo>
                        <a:pt x="440" y="370"/>
                      </a:lnTo>
                      <a:lnTo>
                        <a:pt x="469" y="353"/>
                      </a:lnTo>
                      <a:lnTo>
                        <a:pt x="498" y="344"/>
                      </a:lnTo>
                      <a:lnTo>
                        <a:pt x="517" y="327"/>
                      </a:lnTo>
                      <a:lnTo>
                        <a:pt x="546" y="310"/>
                      </a:lnTo>
                      <a:lnTo>
                        <a:pt x="574" y="293"/>
                      </a:lnTo>
                      <a:lnTo>
                        <a:pt x="594" y="276"/>
                      </a:lnTo>
                      <a:lnTo>
                        <a:pt x="622" y="258"/>
                      </a:lnTo>
                      <a:lnTo>
                        <a:pt x="641" y="241"/>
                      </a:lnTo>
                      <a:lnTo>
                        <a:pt x="661" y="224"/>
                      </a:lnTo>
                      <a:lnTo>
                        <a:pt x="680" y="198"/>
                      </a:lnTo>
                      <a:lnTo>
                        <a:pt x="689" y="181"/>
                      </a:lnTo>
                      <a:lnTo>
                        <a:pt x="708" y="164"/>
                      </a:lnTo>
                      <a:lnTo>
                        <a:pt x="891" y="189"/>
                      </a:lnTo>
                      <a:lnTo>
                        <a:pt x="862" y="172"/>
                      </a:lnTo>
                      <a:lnTo>
                        <a:pt x="843" y="164"/>
                      </a:lnTo>
                      <a:lnTo>
                        <a:pt x="814" y="155"/>
                      </a:lnTo>
                      <a:lnTo>
                        <a:pt x="795" y="138"/>
                      </a:lnTo>
                      <a:lnTo>
                        <a:pt x="776" y="129"/>
                      </a:lnTo>
                      <a:lnTo>
                        <a:pt x="756" y="121"/>
                      </a:lnTo>
                      <a:lnTo>
                        <a:pt x="747" y="112"/>
                      </a:lnTo>
                      <a:lnTo>
                        <a:pt x="728" y="95"/>
                      </a:lnTo>
                      <a:lnTo>
                        <a:pt x="708" y="86"/>
                      </a:lnTo>
                      <a:lnTo>
                        <a:pt x="689" y="69"/>
                      </a:lnTo>
                      <a:lnTo>
                        <a:pt x="670" y="52"/>
                      </a:lnTo>
                      <a:lnTo>
                        <a:pt x="661" y="35"/>
                      </a:lnTo>
                      <a:lnTo>
                        <a:pt x="641" y="17"/>
                      </a:lnTo>
                      <a:lnTo>
                        <a:pt x="622" y="0"/>
                      </a:lnTo>
                      <a:lnTo>
                        <a:pt x="613" y="9"/>
                      </a:lnTo>
                      <a:lnTo>
                        <a:pt x="594" y="17"/>
                      </a:lnTo>
                      <a:lnTo>
                        <a:pt x="584" y="26"/>
                      </a:lnTo>
                      <a:lnTo>
                        <a:pt x="565" y="35"/>
                      </a:lnTo>
                      <a:lnTo>
                        <a:pt x="546" y="43"/>
                      </a:lnTo>
                      <a:lnTo>
                        <a:pt x="526" y="43"/>
                      </a:lnTo>
                      <a:lnTo>
                        <a:pt x="507" y="52"/>
                      </a:lnTo>
                      <a:lnTo>
                        <a:pt x="488" y="60"/>
                      </a:lnTo>
                      <a:lnTo>
                        <a:pt x="469" y="60"/>
                      </a:lnTo>
                      <a:lnTo>
                        <a:pt x="450" y="69"/>
                      </a:lnTo>
                      <a:lnTo>
                        <a:pt x="431" y="69"/>
                      </a:lnTo>
                      <a:lnTo>
                        <a:pt x="412" y="78"/>
                      </a:lnTo>
                      <a:lnTo>
                        <a:pt x="392" y="78"/>
                      </a:lnTo>
                      <a:lnTo>
                        <a:pt x="373" y="86"/>
                      </a:lnTo>
                      <a:lnTo>
                        <a:pt x="354" y="86"/>
                      </a:lnTo>
                      <a:lnTo>
                        <a:pt x="335" y="95"/>
                      </a:lnTo>
                      <a:lnTo>
                        <a:pt x="306" y="95"/>
                      </a:lnTo>
                      <a:lnTo>
                        <a:pt x="498" y="129"/>
                      </a:lnTo>
                      <a:lnTo>
                        <a:pt x="488" y="164"/>
                      </a:lnTo>
                      <a:lnTo>
                        <a:pt x="479" y="181"/>
                      </a:lnTo>
                      <a:lnTo>
                        <a:pt x="450" y="215"/>
                      </a:lnTo>
                      <a:lnTo>
                        <a:pt x="431" y="233"/>
                      </a:lnTo>
                      <a:lnTo>
                        <a:pt x="412" y="250"/>
                      </a:lnTo>
                      <a:lnTo>
                        <a:pt x="383" y="284"/>
                      </a:lnTo>
                      <a:lnTo>
                        <a:pt x="364" y="301"/>
                      </a:lnTo>
                      <a:lnTo>
                        <a:pt x="344" y="319"/>
                      </a:lnTo>
                      <a:lnTo>
                        <a:pt x="325" y="336"/>
                      </a:lnTo>
                      <a:lnTo>
                        <a:pt x="306" y="344"/>
                      </a:lnTo>
                      <a:lnTo>
                        <a:pt x="297" y="362"/>
                      </a:lnTo>
                      <a:lnTo>
                        <a:pt x="277" y="370"/>
                      </a:lnTo>
                      <a:lnTo>
                        <a:pt x="249" y="388"/>
                      </a:lnTo>
                      <a:lnTo>
                        <a:pt x="229" y="396"/>
                      </a:lnTo>
                      <a:lnTo>
                        <a:pt x="210" y="405"/>
                      </a:lnTo>
                      <a:lnTo>
                        <a:pt x="182" y="422"/>
                      </a:lnTo>
                      <a:lnTo>
                        <a:pt x="162" y="422"/>
                      </a:lnTo>
                      <a:lnTo>
                        <a:pt x="134" y="431"/>
                      </a:lnTo>
                      <a:lnTo>
                        <a:pt x="105" y="439"/>
                      </a:lnTo>
                      <a:lnTo>
                        <a:pt x="86" y="448"/>
                      </a:lnTo>
                      <a:lnTo>
                        <a:pt x="47" y="456"/>
                      </a:lnTo>
                      <a:lnTo>
                        <a:pt x="0" y="465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2623" y="2405"/>
              <a:ext cx="857" cy="377"/>
              <a:chOff x="2751" y="1918"/>
              <a:chExt cx="891" cy="499"/>
            </a:xfrm>
          </p:grpSpPr>
          <p:sp>
            <p:nvSpPr>
              <p:cNvPr id="150564" name="Freeform 30"/>
              <p:cNvSpPr>
                <a:spLocks/>
              </p:cNvSpPr>
              <p:nvPr/>
            </p:nvSpPr>
            <p:spPr bwMode="auto">
              <a:xfrm>
                <a:off x="3057" y="2013"/>
                <a:ext cx="192" cy="77"/>
              </a:xfrm>
              <a:custGeom>
                <a:avLst/>
                <a:gdLst>
                  <a:gd name="T0" fmla="*/ 0 w 192"/>
                  <a:gd name="T1" fmla="*/ 43 h 77"/>
                  <a:gd name="T2" fmla="*/ 0 w 192"/>
                  <a:gd name="T3" fmla="*/ 0 h 77"/>
                  <a:gd name="T4" fmla="*/ 192 w 192"/>
                  <a:gd name="T5" fmla="*/ 34 h 77"/>
                  <a:gd name="T6" fmla="*/ 192 w 192"/>
                  <a:gd name="T7" fmla="*/ 51 h 77"/>
                  <a:gd name="T8" fmla="*/ 173 w 192"/>
                  <a:gd name="T9" fmla="*/ 77 h 77"/>
                  <a:gd name="T10" fmla="*/ 0 w 192"/>
                  <a:gd name="T11" fmla="*/ 43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2"/>
                  <a:gd name="T19" fmla="*/ 0 h 77"/>
                  <a:gd name="T20" fmla="*/ 192 w 192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2" h="77">
                    <a:moveTo>
                      <a:pt x="0" y="43"/>
                    </a:moveTo>
                    <a:lnTo>
                      <a:pt x="0" y="0"/>
                    </a:lnTo>
                    <a:lnTo>
                      <a:pt x="192" y="34"/>
                    </a:lnTo>
                    <a:lnTo>
                      <a:pt x="192" y="51"/>
                    </a:lnTo>
                    <a:lnTo>
                      <a:pt x="173" y="77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0565" name="Freeform 31"/>
              <p:cNvSpPr>
                <a:spLocks/>
              </p:cNvSpPr>
              <p:nvPr/>
            </p:nvSpPr>
            <p:spPr bwMode="auto">
              <a:xfrm>
                <a:off x="3460" y="2073"/>
                <a:ext cx="182" cy="77"/>
              </a:xfrm>
              <a:custGeom>
                <a:avLst/>
                <a:gdLst>
                  <a:gd name="T0" fmla="*/ 182 w 182"/>
                  <a:gd name="T1" fmla="*/ 77 h 77"/>
                  <a:gd name="T2" fmla="*/ 182 w 182"/>
                  <a:gd name="T3" fmla="*/ 34 h 77"/>
                  <a:gd name="T4" fmla="*/ 0 w 182"/>
                  <a:gd name="T5" fmla="*/ 0 h 77"/>
                  <a:gd name="T6" fmla="*/ 0 w 182"/>
                  <a:gd name="T7" fmla="*/ 52 h 77"/>
                  <a:gd name="T8" fmla="*/ 182 w 182"/>
                  <a:gd name="T9" fmla="*/ 77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2"/>
                  <a:gd name="T16" fmla="*/ 0 h 77"/>
                  <a:gd name="T17" fmla="*/ 182 w 182"/>
                  <a:gd name="T18" fmla="*/ 77 h 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2" h="77">
                    <a:moveTo>
                      <a:pt x="182" y="77"/>
                    </a:moveTo>
                    <a:lnTo>
                      <a:pt x="182" y="34"/>
                    </a:lnTo>
                    <a:lnTo>
                      <a:pt x="0" y="0"/>
                    </a:lnTo>
                    <a:lnTo>
                      <a:pt x="0" y="52"/>
                    </a:lnTo>
                    <a:lnTo>
                      <a:pt x="182" y="77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7" name="Group 32"/>
              <p:cNvGrpSpPr>
                <a:grpSpLocks/>
              </p:cNvGrpSpPr>
              <p:nvPr/>
            </p:nvGrpSpPr>
            <p:grpSpPr bwMode="auto">
              <a:xfrm>
                <a:off x="2751" y="1918"/>
                <a:ext cx="891" cy="499"/>
                <a:chOff x="2751" y="1918"/>
                <a:chExt cx="891" cy="499"/>
              </a:xfrm>
            </p:grpSpPr>
            <p:sp>
              <p:nvSpPr>
                <p:cNvPr id="150567" name="Freeform 33"/>
                <p:cNvSpPr>
                  <a:spLocks/>
                </p:cNvSpPr>
                <p:nvPr/>
              </p:nvSpPr>
              <p:spPr bwMode="auto">
                <a:xfrm>
                  <a:off x="2751" y="1970"/>
                  <a:ext cx="891" cy="447"/>
                </a:xfrm>
                <a:custGeom>
                  <a:avLst/>
                  <a:gdLst>
                    <a:gd name="T0" fmla="*/ 48 w 891"/>
                    <a:gd name="T1" fmla="*/ 447 h 447"/>
                    <a:gd name="T2" fmla="*/ 105 w 891"/>
                    <a:gd name="T3" fmla="*/ 447 h 447"/>
                    <a:gd name="T4" fmla="*/ 163 w 891"/>
                    <a:gd name="T5" fmla="*/ 439 h 447"/>
                    <a:gd name="T6" fmla="*/ 210 w 891"/>
                    <a:gd name="T7" fmla="*/ 430 h 447"/>
                    <a:gd name="T8" fmla="*/ 268 w 891"/>
                    <a:gd name="T9" fmla="*/ 422 h 447"/>
                    <a:gd name="T10" fmla="*/ 325 w 891"/>
                    <a:gd name="T11" fmla="*/ 404 h 447"/>
                    <a:gd name="T12" fmla="*/ 392 w 891"/>
                    <a:gd name="T13" fmla="*/ 379 h 447"/>
                    <a:gd name="T14" fmla="*/ 440 w 891"/>
                    <a:gd name="T15" fmla="*/ 353 h 447"/>
                    <a:gd name="T16" fmla="*/ 488 w 891"/>
                    <a:gd name="T17" fmla="*/ 327 h 447"/>
                    <a:gd name="T18" fmla="*/ 546 w 891"/>
                    <a:gd name="T19" fmla="*/ 292 h 447"/>
                    <a:gd name="T20" fmla="*/ 594 w 891"/>
                    <a:gd name="T21" fmla="*/ 267 h 447"/>
                    <a:gd name="T22" fmla="*/ 642 w 891"/>
                    <a:gd name="T23" fmla="*/ 224 h 447"/>
                    <a:gd name="T24" fmla="*/ 680 w 891"/>
                    <a:gd name="T25" fmla="*/ 189 h 447"/>
                    <a:gd name="T26" fmla="*/ 699 w 891"/>
                    <a:gd name="T27" fmla="*/ 155 h 447"/>
                    <a:gd name="T28" fmla="*/ 862 w 891"/>
                    <a:gd name="T29" fmla="*/ 163 h 447"/>
                    <a:gd name="T30" fmla="*/ 814 w 891"/>
                    <a:gd name="T31" fmla="*/ 137 h 447"/>
                    <a:gd name="T32" fmla="*/ 776 w 891"/>
                    <a:gd name="T33" fmla="*/ 120 h 447"/>
                    <a:gd name="T34" fmla="*/ 737 w 891"/>
                    <a:gd name="T35" fmla="*/ 94 h 447"/>
                    <a:gd name="T36" fmla="*/ 709 w 891"/>
                    <a:gd name="T37" fmla="*/ 77 h 447"/>
                    <a:gd name="T38" fmla="*/ 670 w 891"/>
                    <a:gd name="T39" fmla="*/ 43 h 447"/>
                    <a:gd name="T40" fmla="*/ 642 w 891"/>
                    <a:gd name="T41" fmla="*/ 8 h 447"/>
                    <a:gd name="T42" fmla="*/ 613 w 891"/>
                    <a:gd name="T43" fmla="*/ 0 h 447"/>
                    <a:gd name="T44" fmla="*/ 584 w 891"/>
                    <a:gd name="T45" fmla="*/ 17 h 447"/>
                    <a:gd name="T46" fmla="*/ 546 w 891"/>
                    <a:gd name="T47" fmla="*/ 34 h 447"/>
                    <a:gd name="T48" fmla="*/ 507 w 891"/>
                    <a:gd name="T49" fmla="*/ 43 h 447"/>
                    <a:gd name="T50" fmla="*/ 469 w 891"/>
                    <a:gd name="T51" fmla="*/ 51 h 447"/>
                    <a:gd name="T52" fmla="*/ 431 w 891"/>
                    <a:gd name="T53" fmla="*/ 60 h 447"/>
                    <a:gd name="T54" fmla="*/ 392 w 891"/>
                    <a:gd name="T55" fmla="*/ 69 h 447"/>
                    <a:gd name="T56" fmla="*/ 354 w 891"/>
                    <a:gd name="T57" fmla="*/ 77 h 447"/>
                    <a:gd name="T58" fmla="*/ 306 w 891"/>
                    <a:gd name="T59" fmla="*/ 86 h 447"/>
                    <a:gd name="T60" fmla="*/ 488 w 891"/>
                    <a:gd name="T61" fmla="*/ 146 h 447"/>
                    <a:gd name="T62" fmla="*/ 440 w 891"/>
                    <a:gd name="T63" fmla="*/ 206 h 447"/>
                    <a:gd name="T64" fmla="*/ 412 w 891"/>
                    <a:gd name="T65" fmla="*/ 241 h 447"/>
                    <a:gd name="T66" fmla="*/ 364 w 891"/>
                    <a:gd name="T67" fmla="*/ 284 h 447"/>
                    <a:gd name="T68" fmla="*/ 306 w 891"/>
                    <a:gd name="T69" fmla="*/ 318 h 447"/>
                    <a:gd name="T70" fmla="*/ 258 w 891"/>
                    <a:gd name="T71" fmla="*/ 344 h 447"/>
                    <a:gd name="T72" fmla="*/ 220 w 891"/>
                    <a:gd name="T73" fmla="*/ 370 h 447"/>
                    <a:gd name="T74" fmla="*/ 163 w 891"/>
                    <a:gd name="T75" fmla="*/ 387 h 447"/>
                    <a:gd name="T76" fmla="*/ 96 w 891"/>
                    <a:gd name="T77" fmla="*/ 396 h 447"/>
                    <a:gd name="T78" fmla="*/ 0 w 891"/>
                    <a:gd name="T79" fmla="*/ 404 h 44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891"/>
                    <a:gd name="T121" fmla="*/ 0 h 447"/>
                    <a:gd name="T122" fmla="*/ 891 w 891"/>
                    <a:gd name="T123" fmla="*/ 447 h 44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891" h="447">
                      <a:moveTo>
                        <a:pt x="0" y="439"/>
                      </a:moveTo>
                      <a:lnTo>
                        <a:pt x="48" y="447"/>
                      </a:lnTo>
                      <a:lnTo>
                        <a:pt x="76" y="447"/>
                      </a:lnTo>
                      <a:lnTo>
                        <a:pt x="105" y="447"/>
                      </a:lnTo>
                      <a:lnTo>
                        <a:pt x="134" y="439"/>
                      </a:lnTo>
                      <a:lnTo>
                        <a:pt x="163" y="439"/>
                      </a:lnTo>
                      <a:lnTo>
                        <a:pt x="191" y="439"/>
                      </a:lnTo>
                      <a:lnTo>
                        <a:pt x="210" y="430"/>
                      </a:lnTo>
                      <a:lnTo>
                        <a:pt x="239" y="430"/>
                      </a:lnTo>
                      <a:lnTo>
                        <a:pt x="268" y="422"/>
                      </a:lnTo>
                      <a:lnTo>
                        <a:pt x="297" y="413"/>
                      </a:lnTo>
                      <a:lnTo>
                        <a:pt x="325" y="404"/>
                      </a:lnTo>
                      <a:lnTo>
                        <a:pt x="354" y="387"/>
                      </a:lnTo>
                      <a:lnTo>
                        <a:pt x="392" y="379"/>
                      </a:lnTo>
                      <a:lnTo>
                        <a:pt x="421" y="361"/>
                      </a:lnTo>
                      <a:lnTo>
                        <a:pt x="440" y="353"/>
                      </a:lnTo>
                      <a:lnTo>
                        <a:pt x="469" y="335"/>
                      </a:lnTo>
                      <a:lnTo>
                        <a:pt x="488" y="327"/>
                      </a:lnTo>
                      <a:lnTo>
                        <a:pt x="517" y="310"/>
                      </a:lnTo>
                      <a:lnTo>
                        <a:pt x="546" y="292"/>
                      </a:lnTo>
                      <a:lnTo>
                        <a:pt x="575" y="275"/>
                      </a:lnTo>
                      <a:lnTo>
                        <a:pt x="594" y="267"/>
                      </a:lnTo>
                      <a:lnTo>
                        <a:pt x="613" y="241"/>
                      </a:lnTo>
                      <a:lnTo>
                        <a:pt x="642" y="224"/>
                      </a:lnTo>
                      <a:lnTo>
                        <a:pt x="661" y="206"/>
                      </a:lnTo>
                      <a:lnTo>
                        <a:pt x="680" y="189"/>
                      </a:lnTo>
                      <a:lnTo>
                        <a:pt x="689" y="172"/>
                      </a:lnTo>
                      <a:lnTo>
                        <a:pt x="699" y="155"/>
                      </a:lnTo>
                      <a:lnTo>
                        <a:pt x="891" y="180"/>
                      </a:lnTo>
                      <a:lnTo>
                        <a:pt x="862" y="163"/>
                      </a:lnTo>
                      <a:lnTo>
                        <a:pt x="843" y="155"/>
                      </a:lnTo>
                      <a:lnTo>
                        <a:pt x="814" y="137"/>
                      </a:lnTo>
                      <a:lnTo>
                        <a:pt x="795" y="129"/>
                      </a:lnTo>
                      <a:lnTo>
                        <a:pt x="776" y="120"/>
                      </a:lnTo>
                      <a:lnTo>
                        <a:pt x="757" y="112"/>
                      </a:lnTo>
                      <a:lnTo>
                        <a:pt x="737" y="94"/>
                      </a:lnTo>
                      <a:lnTo>
                        <a:pt x="728" y="86"/>
                      </a:lnTo>
                      <a:lnTo>
                        <a:pt x="709" y="77"/>
                      </a:lnTo>
                      <a:lnTo>
                        <a:pt x="689" y="60"/>
                      </a:lnTo>
                      <a:lnTo>
                        <a:pt x="670" y="43"/>
                      </a:lnTo>
                      <a:lnTo>
                        <a:pt x="651" y="26"/>
                      </a:lnTo>
                      <a:lnTo>
                        <a:pt x="642" y="8"/>
                      </a:lnTo>
                      <a:lnTo>
                        <a:pt x="622" y="0"/>
                      </a:lnTo>
                      <a:lnTo>
                        <a:pt x="613" y="0"/>
                      </a:lnTo>
                      <a:lnTo>
                        <a:pt x="594" y="8"/>
                      </a:lnTo>
                      <a:lnTo>
                        <a:pt x="584" y="17"/>
                      </a:lnTo>
                      <a:lnTo>
                        <a:pt x="565" y="26"/>
                      </a:lnTo>
                      <a:lnTo>
                        <a:pt x="546" y="34"/>
                      </a:lnTo>
                      <a:lnTo>
                        <a:pt x="527" y="34"/>
                      </a:lnTo>
                      <a:lnTo>
                        <a:pt x="507" y="43"/>
                      </a:lnTo>
                      <a:lnTo>
                        <a:pt x="488" y="51"/>
                      </a:lnTo>
                      <a:lnTo>
                        <a:pt x="469" y="51"/>
                      </a:lnTo>
                      <a:lnTo>
                        <a:pt x="450" y="60"/>
                      </a:lnTo>
                      <a:lnTo>
                        <a:pt x="431" y="60"/>
                      </a:lnTo>
                      <a:lnTo>
                        <a:pt x="412" y="69"/>
                      </a:lnTo>
                      <a:lnTo>
                        <a:pt x="392" y="69"/>
                      </a:lnTo>
                      <a:lnTo>
                        <a:pt x="373" y="77"/>
                      </a:lnTo>
                      <a:lnTo>
                        <a:pt x="354" y="77"/>
                      </a:lnTo>
                      <a:lnTo>
                        <a:pt x="335" y="86"/>
                      </a:lnTo>
                      <a:lnTo>
                        <a:pt x="306" y="86"/>
                      </a:lnTo>
                      <a:lnTo>
                        <a:pt x="498" y="120"/>
                      </a:lnTo>
                      <a:lnTo>
                        <a:pt x="488" y="146"/>
                      </a:lnTo>
                      <a:lnTo>
                        <a:pt x="469" y="163"/>
                      </a:lnTo>
                      <a:lnTo>
                        <a:pt x="440" y="206"/>
                      </a:lnTo>
                      <a:lnTo>
                        <a:pt x="431" y="224"/>
                      </a:lnTo>
                      <a:lnTo>
                        <a:pt x="412" y="241"/>
                      </a:lnTo>
                      <a:lnTo>
                        <a:pt x="392" y="258"/>
                      </a:lnTo>
                      <a:lnTo>
                        <a:pt x="364" y="284"/>
                      </a:lnTo>
                      <a:lnTo>
                        <a:pt x="345" y="292"/>
                      </a:lnTo>
                      <a:lnTo>
                        <a:pt x="306" y="318"/>
                      </a:lnTo>
                      <a:lnTo>
                        <a:pt x="278" y="335"/>
                      </a:lnTo>
                      <a:lnTo>
                        <a:pt x="258" y="344"/>
                      </a:lnTo>
                      <a:lnTo>
                        <a:pt x="230" y="361"/>
                      </a:lnTo>
                      <a:lnTo>
                        <a:pt x="220" y="370"/>
                      </a:lnTo>
                      <a:lnTo>
                        <a:pt x="191" y="379"/>
                      </a:lnTo>
                      <a:lnTo>
                        <a:pt x="163" y="387"/>
                      </a:lnTo>
                      <a:lnTo>
                        <a:pt x="134" y="396"/>
                      </a:lnTo>
                      <a:lnTo>
                        <a:pt x="96" y="396"/>
                      </a:lnTo>
                      <a:lnTo>
                        <a:pt x="67" y="404"/>
                      </a:lnTo>
                      <a:lnTo>
                        <a:pt x="0" y="404"/>
                      </a:lnTo>
                      <a:lnTo>
                        <a:pt x="0" y="439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50568" name="Freeform 34"/>
                <p:cNvSpPr>
                  <a:spLocks/>
                </p:cNvSpPr>
                <p:nvPr/>
              </p:nvSpPr>
              <p:spPr bwMode="auto">
                <a:xfrm>
                  <a:off x="2751" y="1918"/>
                  <a:ext cx="891" cy="465"/>
                </a:xfrm>
                <a:custGeom>
                  <a:avLst/>
                  <a:gdLst>
                    <a:gd name="T0" fmla="*/ 48 w 891"/>
                    <a:gd name="T1" fmla="*/ 465 h 465"/>
                    <a:gd name="T2" fmla="*/ 105 w 891"/>
                    <a:gd name="T3" fmla="*/ 465 h 465"/>
                    <a:gd name="T4" fmla="*/ 163 w 891"/>
                    <a:gd name="T5" fmla="*/ 465 h 465"/>
                    <a:gd name="T6" fmla="*/ 210 w 891"/>
                    <a:gd name="T7" fmla="*/ 456 h 465"/>
                    <a:gd name="T8" fmla="*/ 268 w 891"/>
                    <a:gd name="T9" fmla="*/ 439 h 465"/>
                    <a:gd name="T10" fmla="*/ 325 w 891"/>
                    <a:gd name="T11" fmla="*/ 422 h 465"/>
                    <a:gd name="T12" fmla="*/ 392 w 891"/>
                    <a:gd name="T13" fmla="*/ 396 h 465"/>
                    <a:gd name="T14" fmla="*/ 440 w 891"/>
                    <a:gd name="T15" fmla="*/ 370 h 465"/>
                    <a:gd name="T16" fmla="*/ 488 w 891"/>
                    <a:gd name="T17" fmla="*/ 344 h 465"/>
                    <a:gd name="T18" fmla="*/ 546 w 891"/>
                    <a:gd name="T19" fmla="*/ 310 h 465"/>
                    <a:gd name="T20" fmla="*/ 594 w 891"/>
                    <a:gd name="T21" fmla="*/ 276 h 465"/>
                    <a:gd name="T22" fmla="*/ 642 w 891"/>
                    <a:gd name="T23" fmla="*/ 241 h 465"/>
                    <a:gd name="T24" fmla="*/ 680 w 891"/>
                    <a:gd name="T25" fmla="*/ 198 h 465"/>
                    <a:gd name="T26" fmla="*/ 699 w 891"/>
                    <a:gd name="T27" fmla="*/ 164 h 465"/>
                    <a:gd name="T28" fmla="*/ 862 w 891"/>
                    <a:gd name="T29" fmla="*/ 172 h 465"/>
                    <a:gd name="T30" fmla="*/ 814 w 891"/>
                    <a:gd name="T31" fmla="*/ 155 h 465"/>
                    <a:gd name="T32" fmla="*/ 776 w 891"/>
                    <a:gd name="T33" fmla="*/ 129 h 465"/>
                    <a:gd name="T34" fmla="*/ 737 w 891"/>
                    <a:gd name="T35" fmla="*/ 112 h 465"/>
                    <a:gd name="T36" fmla="*/ 709 w 891"/>
                    <a:gd name="T37" fmla="*/ 86 h 465"/>
                    <a:gd name="T38" fmla="*/ 670 w 891"/>
                    <a:gd name="T39" fmla="*/ 52 h 465"/>
                    <a:gd name="T40" fmla="*/ 642 w 891"/>
                    <a:gd name="T41" fmla="*/ 17 h 465"/>
                    <a:gd name="T42" fmla="*/ 613 w 891"/>
                    <a:gd name="T43" fmla="*/ 9 h 465"/>
                    <a:gd name="T44" fmla="*/ 584 w 891"/>
                    <a:gd name="T45" fmla="*/ 26 h 465"/>
                    <a:gd name="T46" fmla="*/ 546 w 891"/>
                    <a:gd name="T47" fmla="*/ 43 h 465"/>
                    <a:gd name="T48" fmla="*/ 507 w 891"/>
                    <a:gd name="T49" fmla="*/ 52 h 465"/>
                    <a:gd name="T50" fmla="*/ 469 w 891"/>
                    <a:gd name="T51" fmla="*/ 60 h 465"/>
                    <a:gd name="T52" fmla="*/ 431 w 891"/>
                    <a:gd name="T53" fmla="*/ 69 h 465"/>
                    <a:gd name="T54" fmla="*/ 392 w 891"/>
                    <a:gd name="T55" fmla="*/ 78 h 465"/>
                    <a:gd name="T56" fmla="*/ 354 w 891"/>
                    <a:gd name="T57" fmla="*/ 86 h 465"/>
                    <a:gd name="T58" fmla="*/ 306 w 891"/>
                    <a:gd name="T59" fmla="*/ 95 h 465"/>
                    <a:gd name="T60" fmla="*/ 488 w 891"/>
                    <a:gd name="T61" fmla="*/ 155 h 465"/>
                    <a:gd name="T62" fmla="*/ 440 w 891"/>
                    <a:gd name="T63" fmla="*/ 215 h 465"/>
                    <a:gd name="T64" fmla="*/ 412 w 891"/>
                    <a:gd name="T65" fmla="*/ 250 h 465"/>
                    <a:gd name="T66" fmla="*/ 364 w 891"/>
                    <a:gd name="T67" fmla="*/ 293 h 465"/>
                    <a:gd name="T68" fmla="*/ 325 w 891"/>
                    <a:gd name="T69" fmla="*/ 336 h 465"/>
                    <a:gd name="T70" fmla="*/ 297 w 891"/>
                    <a:gd name="T71" fmla="*/ 362 h 465"/>
                    <a:gd name="T72" fmla="*/ 249 w 891"/>
                    <a:gd name="T73" fmla="*/ 387 h 465"/>
                    <a:gd name="T74" fmla="*/ 210 w 891"/>
                    <a:gd name="T75" fmla="*/ 405 h 465"/>
                    <a:gd name="T76" fmla="*/ 163 w 891"/>
                    <a:gd name="T77" fmla="*/ 422 h 465"/>
                    <a:gd name="T78" fmla="*/ 105 w 891"/>
                    <a:gd name="T79" fmla="*/ 439 h 465"/>
                    <a:gd name="T80" fmla="*/ 48 w 891"/>
                    <a:gd name="T81" fmla="*/ 448 h 465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891"/>
                    <a:gd name="T124" fmla="*/ 0 h 465"/>
                    <a:gd name="T125" fmla="*/ 891 w 891"/>
                    <a:gd name="T126" fmla="*/ 465 h 465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891" h="465">
                      <a:moveTo>
                        <a:pt x="0" y="465"/>
                      </a:moveTo>
                      <a:lnTo>
                        <a:pt x="48" y="465"/>
                      </a:lnTo>
                      <a:lnTo>
                        <a:pt x="76" y="465"/>
                      </a:lnTo>
                      <a:lnTo>
                        <a:pt x="105" y="465"/>
                      </a:lnTo>
                      <a:lnTo>
                        <a:pt x="134" y="465"/>
                      </a:lnTo>
                      <a:lnTo>
                        <a:pt x="163" y="465"/>
                      </a:lnTo>
                      <a:lnTo>
                        <a:pt x="191" y="456"/>
                      </a:lnTo>
                      <a:lnTo>
                        <a:pt x="210" y="456"/>
                      </a:lnTo>
                      <a:lnTo>
                        <a:pt x="239" y="448"/>
                      </a:lnTo>
                      <a:lnTo>
                        <a:pt x="268" y="439"/>
                      </a:lnTo>
                      <a:lnTo>
                        <a:pt x="297" y="431"/>
                      </a:lnTo>
                      <a:lnTo>
                        <a:pt x="325" y="422"/>
                      </a:lnTo>
                      <a:lnTo>
                        <a:pt x="354" y="405"/>
                      </a:lnTo>
                      <a:lnTo>
                        <a:pt x="392" y="396"/>
                      </a:lnTo>
                      <a:lnTo>
                        <a:pt x="421" y="379"/>
                      </a:lnTo>
                      <a:lnTo>
                        <a:pt x="440" y="370"/>
                      </a:lnTo>
                      <a:lnTo>
                        <a:pt x="469" y="353"/>
                      </a:lnTo>
                      <a:lnTo>
                        <a:pt x="488" y="344"/>
                      </a:lnTo>
                      <a:lnTo>
                        <a:pt x="517" y="327"/>
                      </a:lnTo>
                      <a:lnTo>
                        <a:pt x="546" y="310"/>
                      </a:lnTo>
                      <a:lnTo>
                        <a:pt x="575" y="293"/>
                      </a:lnTo>
                      <a:lnTo>
                        <a:pt x="594" y="276"/>
                      </a:lnTo>
                      <a:lnTo>
                        <a:pt x="613" y="258"/>
                      </a:lnTo>
                      <a:lnTo>
                        <a:pt x="642" y="241"/>
                      </a:lnTo>
                      <a:lnTo>
                        <a:pt x="661" y="224"/>
                      </a:lnTo>
                      <a:lnTo>
                        <a:pt x="680" y="198"/>
                      </a:lnTo>
                      <a:lnTo>
                        <a:pt x="689" y="181"/>
                      </a:lnTo>
                      <a:lnTo>
                        <a:pt x="699" y="164"/>
                      </a:lnTo>
                      <a:lnTo>
                        <a:pt x="891" y="189"/>
                      </a:lnTo>
                      <a:lnTo>
                        <a:pt x="862" y="172"/>
                      </a:lnTo>
                      <a:lnTo>
                        <a:pt x="843" y="164"/>
                      </a:lnTo>
                      <a:lnTo>
                        <a:pt x="814" y="155"/>
                      </a:lnTo>
                      <a:lnTo>
                        <a:pt x="795" y="138"/>
                      </a:lnTo>
                      <a:lnTo>
                        <a:pt x="776" y="129"/>
                      </a:lnTo>
                      <a:lnTo>
                        <a:pt x="757" y="121"/>
                      </a:lnTo>
                      <a:lnTo>
                        <a:pt x="737" y="112"/>
                      </a:lnTo>
                      <a:lnTo>
                        <a:pt x="728" y="95"/>
                      </a:lnTo>
                      <a:lnTo>
                        <a:pt x="709" y="86"/>
                      </a:lnTo>
                      <a:lnTo>
                        <a:pt x="689" y="69"/>
                      </a:lnTo>
                      <a:lnTo>
                        <a:pt x="670" y="52"/>
                      </a:lnTo>
                      <a:lnTo>
                        <a:pt x="651" y="34"/>
                      </a:lnTo>
                      <a:lnTo>
                        <a:pt x="642" y="17"/>
                      </a:lnTo>
                      <a:lnTo>
                        <a:pt x="622" y="0"/>
                      </a:lnTo>
                      <a:lnTo>
                        <a:pt x="613" y="9"/>
                      </a:lnTo>
                      <a:lnTo>
                        <a:pt x="594" y="17"/>
                      </a:lnTo>
                      <a:lnTo>
                        <a:pt x="584" y="26"/>
                      </a:lnTo>
                      <a:lnTo>
                        <a:pt x="565" y="34"/>
                      </a:lnTo>
                      <a:lnTo>
                        <a:pt x="546" y="43"/>
                      </a:lnTo>
                      <a:lnTo>
                        <a:pt x="527" y="43"/>
                      </a:lnTo>
                      <a:lnTo>
                        <a:pt x="507" y="52"/>
                      </a:lnTo>
                      <a:lnTo>
                        <a:pt x="488" y="60"/>
                      </a:lnTo>
                      <a:lnTo>
                        <a:pt x="469" y="60"/>
                      </a:lnTo>
                      <a:lnTo>
                        <a:pt x="450" y="69"/>
                      </a:lnTo>
                      <a:lnTo>
                        <a:pt x="431" y="69"/>
                      </a:lnTo>
                      <a:lnTo>
                        <a:pt x="412" y="78"/>
                      </a:lnTo>
                      <a:lnTo>
                        <a:pt x="392" y="78"/>
                      </a:lnTo>
                      <a:lnTo>
                        <a:pt x="373" y="86"/>
                      </a:lnTo>
                      <a:lnTo>
                        <a:pt x="354" y="86"/>
                      </a:lnTo>
                      <a:lnTo>
                        <a:pt x="335" y="95"/>
                      </a:lnTo>
                      <a:lnTo>
                        <a:pt x="306" y="95"/>
                      </a:lnTo>
                      <a:lnTo>
                        <a:pt x="498" y="129"/>
                      </a:lnTo>
                      <a:lnTo>
                        <a:pt x="488" y="155"/>
                      </a:lnTo>
                      <a:lnTo>
                        <a:pt x="469" y="181"/>
                      </a:lnTo>
                      <a:lnTo>
                        <a:pt x="440" y="215"/>
                      </a:lnTo>
                      <a:lnTo>
                        <a:pt x="431" y="232"/>
                      </a:lnTo>
                      <a:lnTo>
                        <a:pt x="412" y="250"/>
                      </a:lnTo>
                      <a:lnTo>
                        <a:pt x="383" y="276"/>
                      </a:lnTo>
                      <a:lnTo>
                        <a:pt x="364" y="293"/>
                      </a:lnTo>
                      <a:lnTo>
                        <a:pt x="345" y="319"/>
                      </a:lnTo>
                      <a:lnTo>
                        <a:pt x="325" y="336"/>
                      </a:lnTo>
                      <a:lnTo>
                        <a:pt x="306" y="344"/>
                      </a:lnTo>
                      <a:lnTo>
                        <a:pt x="297" y="362"/>
                      </a:lnTo>
                      <a:lnTo>
                        <a:pt x="278" y="370"/>
                      </a:lnTo>
                      <a:lnTo>
                        <a:pt x="249" y="387"/>
                      </a:lnTo>
                      <a:lnTo>
                        <a:pt x="230" y="396"/>
                      </a:lnTo>
                      <a:lnTo>
                        <a:pt x="210" y="405"/>
                      </a:lnTo>
                      <a:lnTo>
                        <a:pt x="182" y="413"/>
                      </a:lnTo>
                      <a:lnTo>
                        <a:pt x="163" y="422"/>
                      </a:lnTo>
                      <a:lnTo>
                        <a:pt x="134" y="431"/>
                      </a:lnTo>
                      <a:lnTo>
                        <a:pt x="105" y="439"/>
                      </a:lnTo>
                      <a:lnTo>
                        <a:pt x="76" y="448"/>
                      </a:lnTo>
                      <a:lnTo>
                        <a:pt x="48" y="448"/>
                      </a:lnTo>
                      <a:lnTo>
                        <a:pt x="0" y="465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8" name="Group 35"/>
            <p:cNvGrpSpPr>
              <a:grpSpLocks/>
            </p:cNvGrpSpPr>
            <p:nvPr/>
          </p:nvGrpSpPr>
          <p:grpSpPr bwMode="auto">
            <a:xfrm>
              <a:off x="3682" y="1988"/>
              <a:ext cx="858" cy="371"/>
              <a:chOff x="3852" y="1367"/>
              <a:chExt cx="891" cy="491"/>
            </a:xfrm>
          </p:grpSpPr>
          <p:sp>
            <p:nvSpPr>
              <p:cNvPr id="150559" name="Freeform 36"/>
              <p:cNvSpPr>
                <a:spLocks/>
              </p:cNvSpPr>
              <p:nvPr/>
            </p:nvSpPr>
            <p:spPr bwMode="auto">
              <a:xfrm>
                <a:off x="4159" y="1462"/>
                <a:ext cx="192" cy="77"/>
              </a:xfrm>
              <a:custGeom>
                <a:avLst/>
                <a:gdLst>
                  <a:gd name="T0" fmla="*/ 0 w 192"/>
                  <a:gd name="T1" fmla="*/ 43 h 77"/>
                  <a:gd name="T2" fmla="*/ 0 w 192"/>
                  <a:gd name="T3" fmla="*/ 0 h 77"/>
                  <a:gd name="T4" fmla="*/ 192 w 192"/>
                  <a:gd name="T5" fmla="*/ 34 h 77"/>
                  <a:gd name="T6" fmla="*/ 192 w 192"/>
                  <a:gd name="T7" fmla="*/ 51 h 77"/>
                  <a:gd name="T8" fmla="*/ 172 w 192"/>
                  <a:gd name="T9" fmla="*/ 77 h 77"/>
                  <a:gd name="T10" fmla="*/ 0 w 192"/>
                  <a:gd name="T11" fmla="*/ 43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2"/>
                  <a:gd name="T19" fmla="*/ 0 h 77"/>
                  <a:gd name="T20" fmla="*/ 192 w 192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2" h="77">
                    <a:moveTo>
                      <a:pt x="0" y="43"/>
                    </a:moveTo>
                    <a:lnTo>
                      <a:pt x="0" y="0"/>
                    </a:lnTo>
                    <a:lnTo>
                      <a:pt x="192" y="34"/>
                    </a:lnTo>
                    <a:lnTo>
                      <a:pt x="192" y="51"/>
                    </a:lnTo>
                    <a:lnTo>
                      <a:pt x="172" y="77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0560" name="Freeform 37"/>
              <p:cNvSpPr>
                <a:spLocks/>
              </p:cNvSpPr>
              <p:nvPr/>
            </p:nvSpPr>
            <p:spPr bwMode="auto">
              <a:xfrm>
                <a:off x="4561" y="1522"/>
                <a:ext cx="182" cy="69"/>
              </a:xfrm>
              <a:custGeom>
                <a:avLst/>
                <a:gdLst>
                  <a:gd name="T0" fmla="*/ 182 w 182"/>
                  <a:gd name="T1" fmla="*/ 69 h 69"/>
                  <a:gd name="T2" fmla="*/ 182 w 182"/>
                  <a:gd name="T3" fmla="*/ 34 h 69"/>
                  <a:gd name="T4" fmla="*/ 0 w 182"/>
                  <a:gd name="T5" fmla="*/ 0 h 69"/>
                  <a:gd name="T6" fmla="*/ 0 w 182"/>
                  <a:gd name="T7" fmla="*/ 52 h 69"/>
                  <a:gd name="T8" fmla="*/ 182 w 182"/>
                  <a:gd name="T9" fmla="*/ 69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2"/>
                  <a:gd name="T16" fmla="*/ 0 h 69"/>
                  <a:gd name="T17" fmla="*/ 182 w 182"/>
                  <a:gd name="T18" fmla="*/ 69 h 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2" h="69">
                    <a:moveTo>
                      <a:pt x="182" y="69"/>
                    </a:moveTo>
                    <a:lnTo>
                      <a:pt x="182" y="34"/>
                    </a:lnTo>
                    <a:lnTo>
                      <a:pt x="0" y="0"/>
                    </a:lnTo>
                    <a:lnTo>
                      <a:pt x="0" y="52"/>
                    </a:lnTo>
                    <a:lnTo>
                      <a:pt x="182" y="69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3852" y="1367"/>
                <a:ext cx="891" cy="491"/>
                <a:chOff x="3852" y="1367"/>
                <a:chExt cx="891" cy="491"/>
              </a:xfrm>
            </p:grpSpPr>
            <p:sp>
              <p:nvSpPr>
                <p:cNvPr id="150562" name="Freeform 39"/>
                <p:cNvSpPr>
                  <a:spLocks/>
                </p:cNvSpPr>
                <p:nvPr/>
              </p:nvSpPr>
              <p:spPr bwMode="auto">
                <a:xfrm>
                  <a:off x="3852" y="1410"/>
                  <a:ext cx="891" cy="448"/>
                </a:xfrm>
                <a:custGeom>
                  <a:avLst/>
                  <a:gdLst>
                    <a:gd name="T0" fmla="*/ 58 w 891"/>
                    <a:gd name="T1" fmla="*/ 448 h 448"/>
                    <a:gd name="T2" fmla="*/ 106 w 891"/>
                    <a:gd name="T3" fmla="*/ 448 h 448"/>
                    <a:gd name="T4" fmla="*/ 163 w 891"/>
                    <a:gd name="T5" fmla="*/ 448 h 448"/>
                    <a:gd name="T6" fmla="*/ 211 w 891"/>
                    <a:gd name="T7" fmla="*/ 439 h 448"/>
                    <a:gd name="T8" fmla="*/ 269 w 891"/>
                    <a:gd name="T9" fmla="*/ 431 h 448"/>
                    <a:gd name="T10" fmla="*/ 326 w 891"/>
                    <a:gd name="T11" fmla="*/ 413 h 448"/>
                    <a:gd name="T12" fmla="*/ 393 w 891"/>
                    <a:gd name="T13" fmla="*/ 387 h 448"/>
                    <a:gd name="T14" fmla="*/ 441 w 891"/>
                    <a:gd name="T15" fmla="*/ 362 h 448"/>
                    <a:gd name="T16" fmla="*/ 489 w 891"/>
                    <a:gd name="T17" fmla="*/ 336 h 448"/>
                    <a:gd name="T18" fmla="*/ 546 w 891"/>
                    <a:gd name="T19" fmla="*/ 301 h 448"/>
                    <a:gd name="T20" fmla="*/ 594 w 891"/>
                    <a:gd name="T21" fmla="*/ 276 h 448"/>
                    <a:gd name="T22" fmla="*/ 642 w 891"/>
                    <a:gd name="T23" fmla="*/ 233 h 448"/>
                    <a:gd name="T24" fmla="*/ 681 w 891"/>
                    <a:gd name="T25" fmla="*/ 198 h 448"/>
                    <a:gd name="T26" fmla="*/ 709 w 891"/>
                    <a:gd name="T27" fmla="*/ 164 h 448"/>
                    <a:gd name="T28" fmla="*/ 863 w 891"/>
                    <a:gd name="T29" fmla="*/ 172 h 448"/>
                    <a:gd name="T30" fmla="*/ 815 w 891"/>
                    <a:gd name="T31" fmla="*/ 146 h 448"/>
                    <a:gd name="T32" fmla="*/ 776 w 891"/>
                    <a:gd name="T33" fmla="*/ 129 h 448"/>
                    <a:gd name="T34" fmla="*/ 738 w 891"/>
                    <a:gd name="T35" fmla="*/ 103 h 448"/>
                    <a:gd name="T36" fmla="*/ 709 w 891"/>
                    <a:gd name="T37" fmla="*/ 86 h 448"/>
                    <a:gd name="T38" fmla="*/ 671 w 891"/>
                    <a:gd name="T39" fmla="*/ 52 h 448"/>
                    <a:gd name="T40" fmla="*/ 642 w 891"/>
                    <a:gd name="T41" fmla="*/ 17 h 448"/>
                    <a:gd name="T42" fmla="*/ 614 w 891"/>
                    <a:gd name="T43" fmla="*/ 9 h 448"/>
                    <a:gd name="T44" fmla="*/ 585 w 891"/>
                    <a:gd name="T45" fmla="*/ 26 h 448"/>
                    <a:gd name="T46" fmla="*/ 546 w 891"/>
                    <a:gd name="T47" fmla="*/ 43 h 448"/>
                    <a:gd name="T48" fmla="*/ 508 w 891"/>
                    <a:gd name="T49" fmla="*/ 52 h 448"/>
                    <a:gd name="T50" fmla="*/ 470 w 891"/>
                    <a:gd name="T51" fmla="*/ 60 h 448"/>
                    <a:gd name="T52" fmla="*/ 431 w 891"/>
                    <a:gd name="T53" fmla="*/ 69 h 448"/>
                    <a:gd name="T54" fmla="*/ 393 w 891"/>
                    <a:gd name="T55" fmla="*/ 78 h 448"/>
                    <a:gd name="T56" fmla="*/ 355 w 891"/>
                    <a:gd name="T57" fmla="*/ 86 h 448"/>
                    <a:gd name="T58" fmla="*/ 307 w 891"/>
                    <a:gd name="T59" fmla="*/ 95 h 448"/>
                    <a:gd name="T60" fmla="*/ 489 w 891"/>
                    <a:gd name="T61" fmla="*/ 155 h 448"/>
                    <a:gd name="T62" fmla="*/ 451 w 891"/>
                    <a:gd name="T63" fmla="*/ 215 h 448"/>
                    <a:gd name="T64" fmla="*/ 412 w 891"/>
                    <a:gd name="T65" fmla="*/ 241 h 448"/>
                    <a:gd name="T66" fmla="*/ 364 w 891"/>
                    <a:gd name="T67" fmla="*/ 293 h 448"/>
                    <a:gd name="T68" fmla="*/ 307 w 891"/>
                    <a:gd name="T69" fmla="*/ 327 h 448"/>
                    <a:gd name="T70" fmla="*/ 259 w 891"/>
                    <a:gd name="T71" fmla="*/ 353 h 448"/>
                    <a:gd name="T72" fmla="*/ 221 w 891"/>
                    <a:gd name="T73" fmla="*/ 379 h 448"/>
                    <a:gd name="T74" fmla="*/ 163 w 891"/>
                    <a:gd name="T75" fmla="*/ 387 h 448"/>
                    <a:gd name="T76" fmla="*/ 96 w 891"/>
                    <a:gd name="T77" fmla="*/ 405 h 448"/>
                    <a:gd name="T78" fmla="*/ 0 w 891"/>
                    <a:gd name="T79" fmla="*/ 413 h 44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891"/>
                    <a:gd name="T121" fmla="*/ 0 h 448"/>
                    <a:gd name="T122" fmla="*/ 891 w 891"/>
                    <a:gd name="T123" fmla="*/ 448 h 448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891" h="448">
                      <a:moveTo>
                        <a:pt x="0" y="448"/>
                      </a:moveTo>
                      <a:lnTo>
                        <a:pt x="58" y="448"/>
                      </a:lnTo>
                      <a:lnTo>
                        <a:pt x="77" y="448"/>
                      </a:lnTo>
                      <a:lnTo>
                        <a:pt x="106" y="448"/>
                      </a:lnTo>
                      <a:lnTo>
                        <a:pt x="135" y="448"/>
                      </a:lnTo>
                      <a:lnTo>
                        <a:pt x="163" y="448"/>
                      </a:lnTo>
                      <a:lnTo>
                        <a:pt x="192" y="448"/>
                      </a:lnTo>
                      <a:lnTo>
                        <a:pt x="211" y="439"/>
                      </a:lnTo>
                      <a:lnTo>
                        <a:pt x="240" y="439"/>
                      </a:lnTo>
                      <a:lnTo>
                        <a:pt x="269" y="431"/>
                      </a:lnTo>
                      <a:lnTo>
                        <a:pt x="297" y="422"/>
                      </a:lnTo>
                      <a:lnTo>
                        <a:pt x="326" y="413"/>
                      </a:lnTo>
                      <a:lnTo>
                        <a:pt x="364" y="396"/>
                      </a:lnTo>
                      <a:lnTo>
                        <a:pt x="393" y="387"/>
                      </a:lnTo>
                      <a:lnTo>
                        <a:pt x="422" y="370"/>
                      </a:lnTo>
                      <a:lnTo>
                        <a:pt x="441" y="362"/>
                      </a:lnTo>
                      <a:lnTo>
                        <a:pt x="470" y="344"/>
                      </a:lnTo>
                      <a:lnTo>
                        <a:pt x="489" y="336"/>
                      </a:lnTo>
                      <a:lnTo>
                        <a:pt x="518" y="319"/>
                      </a:lnTo>
                      <a:lnTo>
                        <a:pt x="546" y="301"/>
                      </a:lnTo>
                      <a:lnTo>
                        <a:pt x="575" y="284"/>
                      </a:lnTo>
                      <a:lnTo>
                        <a:pt x="594" y="276"/>
                      </a:lnTo>
                      <a:lnTo>
                        <a:pt x="614" y="250"/>
                      </a:lnTo>
                      <a:lnTo>
                        <a:pt x="642" y="233"/>
                      </a:lnTo>
                      <a:lnTo>
                        <a:pt x="661" y="215"/>
                      </a:lnTo>
                      <a:lnTo>
                        <a:pt x="681" y="198"/>
                      </a:lnTo>
                      <a:lnTo>
                        <a:pt x="690" y="181"/>
                      </a:lnTo>
                      <a:lnTo>
                        <a:pt x="709" y="164"/>
                      </a:lnTo>
                      <a:lnTo>
                        <a:pt x="891" y="181"/>
                      </a:lnTo>
                      <a:lnTo>
                        <a:pt x="863" y="172"/>
                      </a:lnTo>
                      <a:lnTo>
                        <a:pt x="843" y="164"/>
                      </a:lnTo>
                      <a:lnTo>
                        <a:pt x="815" y="146"/>
                      </a:lnTo>
                      <a:lnTo>
                        <a:pt x="796" y="138"/>
                      </a:lnTo>
                      <a:lnTo>
                        <a:pt x="776" y="129"/>
                      </a:lnTo>
                      <a:lnTo>
                        <a:pt x="757" y="121"/>
                      </a:lnTo>
                      <a:lnTo>
                        <a:pt x="738" y="103"/>
                      </a:lnTo>
                      <a:lnTo>
                        <a:pt x="728" y="95"/>
                      </a:lnTo>
                      <a:lnTo>
                        <a:pt x="709" y="86"/>
                      </a:lnTo>
                      <a:lnTo>
                        <a:pt x="690" y="69"/>
                      </a:lnTo>
                      <a:lnTo>
                        <a:pt x="671" y="52"/>
                      </a:lnTo>
                      <a:lnTo>
                        <a:pt x="661" y="34"/>
                      </a:lnTo>
                      <a:lnTo>
                        <a:pt x="642" y="17"/>
                      </a:lnTo>
                      <a:lnTo>
                        <a:pt x="623" y="0"/>
                      </a:lnTo>
                      <a:lnTo>
                        <a:pt x="614" y="9"/>
                      </a:lnTo>
                      <a:lnTo>
                        <a:pt x="594" y="17"/>
                      </a:lnTo>
                      <a:lnTo>
                        <a:pt x="585" y="26"/>
                      </a:lnTo>
                      <a:lnTo>
                        <a:pt x="566" y="34"/>
                      </a:lnTo>
                      <a:lnTo>
                        <a:pt x="546" y="43"/>
                      </a:lnTo>
                      <a:lnTo>
                        <a:pt x="527" y="43"/>
                      </a:lnTo>
                      <a:lnTo>
                        <a:pt x="508" y="52"/>
                      </a:lnTo>
                      <a:lnTo>
                        <a:pt x="489" y="60"/>
                      </a:lnTo>
                      <a:lnTo>
                        <a:pt x="470" y="60"/>
                      </a:lnTo>
                      <a:lnTo>
                        <a:pt x="451" y="69"/>
                      </a:lnTo>
                      <a:lnTo>
                        <a:pt x="431" y="69"/>
                      </a:lnTo>
                      <a:lnTo>
                        <a:pt x="412" y="78"/>
                      </a:lnTo>
                      <a:lnTo>
                        <a:pt x="393" y="78"/>
                      </a:lnTo>
                      <a:lnTo>
                        <a:pt x="374" y="86"/>
                      </a:lnTo>
                      <a:lnTo>
                        <a:pt x="355" y="86"/>
                      </a:lnTo>
                      <a:lnTo>
                        <a:pt x="336" y="95"/>
                      </a:lnTo>
                      <a:lnTo>
                        <a:pt x="307" y="95"/>
                      </a:lnTo>
                      <a:lnTo>
                        <a:pt x="499" y="129"/>
                      </a:lnTo>
                      <a:lnTo>
                        <a:pt x="489" y="155"/>
                      </a:lnTo>
                      <a:lnTo>
                        <a:pt x="470" y="172"/>
                      </a:lnTo>
                      <a:lnTo>
                        <a:pt x="451" y="215"/>
                      </a:lnTo>
                      <a:lnTo>
                        <a:pt x="431" y="233"/>
                      </a:lnTo>
                      <a:lnTo>
                        <a:pt x="412" y="241"/>
                      </a:lnTo>
                      <a:lnTo>
                        <a:pt x="393" y="267"/>
                      </a:lnTo>
                      <a:lnTo>
                        <a:pt x="364" y="293"/>
                      </a:lnTo>
                      <a:lnTo>
                        <a:pt x="345" y="301"/>
                      </a:lnTo>
                      <a:lnTo>
                        <a:pt x="307" y="327"/>
                      </a:lnTo>
                      <a:lnTo>
                        <a:pt x="278" y="344"/>
                      </a:lnTo>
                      <a:lnTo>
                        <a:pt x="259" y="353"/>
                      </a:lnTo>
                      <a:lnTo>
                        <a:pt x="230" y="370"/>
                      </a:lnTo>
                      <a:lnTo>
                        <a:pt x="221" y="379"/>
                      </a:lnTo>
                      <a:lnTo>
                        <a:pt x="192" y="387"/>
                      </a:lnTo>
                      <a:lnTo>
                        <a:pt x="163" y="387"/>
                      </a:lnTo>
                      <a:lnTo>
                        <a:pt x="135" y="405"/>
                      </a:lnTo>
                      <a:lnTo>
                        <a:pt x="96" y="405"/>
                      </a:lnTo>
                      <a:lnTo>
                        <a:pt x="67" y="413"/>
                      </a:lnTo>
                      <a:lnTo>
                        <a:pt x="0" y="413"/>
                      </a:lnTo>
                      <a:lnTo>
                        <a:pt x="0" y="448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50563" name="Freeform 40"/>
                <p:cNvSpPr>
                  <a:spLocks/>
                </p:cNvSpPr>
                <p:nvPr/>
              </p:nvSpPr>
              <p:spPr bwMode="auto">
                <a:xfrm>
                  <a:off x="3852" y="1367"/>
                  <a:ext cx="891" cy="465"/>
                </a:xfrm>
                <a:custGeom>
                  <a:avLst/>
                  <a:gdLst>
                    <a:gd name="T0" fmla="*/ 58 w 891"/>
                    <a:gd name="T1" fmla="*/ 465 h 465"/>
                    <a:gd name="T2" fmla="*/ 106 w 891"/>
                    <a:gd name="T3" fmla="*/ 465 h 465"/>
                    <a:gd name="T4" fmla="*/ 163 w 891"/>
                    <a:gd name="T5" fmla="*/ 456 h 465"/>
                    <a:gd name="T6" fmla="*/ 211 w 891"/>
                    <a:gd name="T7" fmla="*/ 448 h 465"/>
                    <a:gd name="T8" fmla="*/ 269 w 891"/>
                    <a:gd name="T9" fmla="*/ 439 h 465"/>
                    <a:gd name="T10" fmla="*/ 326 w 891"/>
                    <a:gd name="T11" fmla="*/ 422 h 465"/>
                    <a:gd name="T12" fmla="*/ 393 w 891"/>
                    <a:gd name="T13" fmla="*/ 396 h 465"/>
                    <a:gd name="T14" fmla="*/ 441 w 891"/>
                    <a:gd name="T15" fmla="*/ 370 h 465"/>
                    <a:gd name="T16" fmla="*/ 489 w 891"/>
                    <a:gd name="T17" fmla="*/ 344 h 465"/>
                    <a:gd name="T18" fmla="*/ 546 w 891"/>
                    <a:gd name="T19" fmla="*/ 310 h 465"/>
                    <a:gd name="T20" fmla="*/ 594 w 891"/>
                    <a:gd name="T21" fmla="*/ 276 h 465"/>
                    <a:gd name="T22" fmla="*/ 642 w 891"/>
                    <a:gd name="T23" fmla="*/ 241 h 465"/>
                    <a:gd name="T24" fmla="*/ 681 w 891"/>
                    <a:gd name="T25" fmla="*/ 198 h 465"/>
                    <a:gd name="T26" fmla="*/ 709 w 891"/>
                    <a:gd name="T27" fmla="*/ 164 h 465"/>
                    <a:gd name="T28" fmla="*/ 863 w 891"/>
                    <a:gd name="T29" fmla="*/ 172 h 465"/>
                    <a:gd name="T30" fmla="*/ 815 w 891"/>
                    <a:gd name="T31" fmla="*/ 155 h 465"/>
                    <a:gd name="T32" fmla="*/ 776 w 891"/>
                    <a:gd name="T33" fmla="*/ 129 h 465"/>
                    <a:gd name="T34" fmla="*/ 738 w 891"/>
                    <a:gd name="T35" fmla="*/ 103 h 465"/>
                    <a:gd name="T36" fmla="*/ 709 w 891"/>
                    <a:gd name="T37" fmla="*/ 86 h 465"/>
                    <a:gd name="T38" fmla="*/ 671 w 891"/>
                    <a:gd name="T39" fmla="*/ 52 h 465"/>
                    <a:gd name="T40" fmla="*/ 642 w 891"/>
                    <a:gd name="T41" fmla="*/ 17 h 465"/>
                    <a:gd name="T42" fmla="*/ 614 w 891"/>
                    <a:gd name="T43" fmla="*/ 9 h 465"/>
                    <a:gd name="T44" fmla="*/ 585 w 891"/>
                    <a:gd name="T45" fmla="*/ 26 h 465"/>
                    <a:gd name="T46" fmla="*/ 546 w 891"/>
                    <a:gd name="T47" fmla="*/ 34 h 465"/>
                    <a:gd name="T48" fmla="*/ 508 w 891"/>
                    <a:gd name="T49" fmla="*/ 52 h 465"/>
                    <a:gd name="T50" fmla="*/ 470 w 891"/>
                    <a:gd name="T51" fmla="*/ 60 h 465"/>
                    <a:gd name="T52" fmla="*/ 431 w 891"/>
                    <a:gd name="T53" fmla="*/ 69 h 465"/>
                    <a:gd name="T54" fmla="*/ 393 w 891"/>
                    <a:gd name="T55" fmla="*/ 77 h 465"/>
                    <a:gd name="T56" fmla="*/ 355 w 891"/>
                    <a:gd name="T57" fmla="*/ 86 h 465"/>
                    <a:gd name="T58" fmla="*/ 307 w 891"/>
                    <a:gd name="T59" fmla="*/ 95 h 465"/>
                    <a:gd name="T60" fmla="*/ 489 w 891"/>
                    <a:gd name="T61" fmla="*/ 155 h 465"/>
                    <a:gd name="T62" fmla="*/ 451 w 891"/>
                    <a:gd name="T63" fmla="*/ 215 h 465"/>
                    <a:gd name="T64" fmla="*/ 412 w 891"/>
                    <a:gd name="T65" fmla="*/ 250 h 465"/>
                    <a:gd name="T66" fmla="*/ 364 w 891"/>
                    <a:gd name="T67" fmla="*/ 293 h 465"/>
                    <a:gd name="T68" fmla="*/ 326 w 891"/>
                    <a:gd name="T69" fmla="*/ 327 h 465"/>
                    <a:gd name="T70" fmla="*/ 297 w 891"/>
                    <a:gd name="T71" fmla="*/ 353 h 465"/>
                    <a:gd name="T72" fmla="*/ 249 w 891"/>
                    <a:gd name="T73" fmla="*/ 387 h 465"/>
                    <a:gd name="T74" fmla="*/ 211 w 891"/>
                    <a:gd name="T75" fmla="*/ 405 h 465"/>
                    <a:gd name="T76" fmla="*/ 163 w 891"/>
                    <a:gd name="T77" fmla="*/ 422 h 465"/>
                    <a:gd name="T78" fmla="*/ 106 w 891"/>
                    <a:gd name="T79" fmla="*/ 439 h 465"/>
                    <a:gd name="T80" fmla="*/ 48 w 891"/>
                    <a:gd name="T81" fmla="*/ 448 h 465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891"/>
                    <a:gd name="T124" fmla="*/ 0 h 465"/>
                    <a:gd name="T125" fmla="*/ 891 w 891"/>
                    <a:gd name="T126" fmla="*/ 465 h 465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891" h="465">
                      <a:moveTo>
                        <a:pt x="0" y="456"/>
                      </a:moveTo>
                      <a:lnTo>
                        <a:pt x="58" y="465"/>
                      </a:lnTo>
                      <a:lnTo>
                        <a:pt x="77" y="465"/>
                      </a:lnTo>
                      <a:lnTo>
                        <a:pt x="106" y="465"/>
                      </a:lnTo>
                      <a:lnTo>
                        <a:pt x="135" y="465"/>
                      </a:lnTo>
                      <a:lnTo>
                        <a:pt x="163" y="456"/>
                      </a:lnTo>
                      <a:lnTo>
                        <a:pt x="192" y="456"/>
                      </a:lnTo>
                      <a:lnTo>
                        <a:pt x="211" y="448"/>
                      </a:lnTo>
                      <a:lnTo>
                        <a:pt x="240" y="448"/>
                      </a:lnTo>
                      <a:lnTo>
                        <a:pt x="269" y="439"/>
                      </a:lnTo>
                      <a:lnTo>
                        <a:pt x="297" y="430"/>
                      </a:lnTo>
                      <a:lnTo>
                        <a:pt x="326" y="422"/>
                      </a:lnTo>
                      <a:lnTo>
                        <a:pt x="364" y="405"/>
                      </a:lnTo>
                      <a:lnTo>
                        <a:pt x="393" y="396"/>
                      </a:lnTo>
                      <a:lnTo>
                        <a:pt x="422" y="379"/>
                      </a:lnTo>
                      <a:lnTo>
                        <a:pt x="441" y="370"/>
                      </a:lnTo>
                      <a:lnTo>
                        <a:pt x="470" y="353"/>
                      </a:lnTo>
                      <a:lnTo>
                        <a:pt x="489" y="344"/>
                      </a:lnTo>
                      <a:lnTo>
                        <a:pt x="518" y="327"/>
                      </a:lnTo>
                      <a:lnTo>
                        <a:pt x="546" y="310"/>
                      </a:lnTo>
                      <a:lnTo>
                        <a:pt x="575" y="293"/>
                      </a:lnTo>
                      <a:lnTo>
                        <a:pt x="594" y="276"/>
                      </a:lnTo>
                      <a:lnTo>
                        <a:pt x="614" y="258"/>
                      </a:lnTo>
                      <a:lnTo>
                        <a:pt x="642" y="241"/>
                      </a:lnTo>
                      <a:lnTo>
                        <a:pt x="661" y="215"/>
                      </a:lnTo>
                      <a:lnTo>
                        <a:pt x="681" y="198"/>
                      </a:lnTo>
                      <a:lnTo>
                        <a:pt x="690" y="181"/>
                      </a:lnTo>
                      <a:lnTo>
                        <a:pt x="709" y="164"/>
                      </a:lnTo>
                      <a:lnTo>
                        <a:pt x="891" y="189"/>
                      </a:lnTo>
                      <a:lnTo>
                        <a:pt x="863" y="172"/>
                      </a:lnTo>
                      <a:lnTo>
                        <a:pt x="843" y="164"/>
                      </a:lnTo>
                      <a:lnTo>
                        <a:pt x="815" y="155"/>
                      </a:lnTo>
                      <a:lnTo>
                        <a:pt x="796" y="138"/>
                      </a:lnTo>
                      <a:lnTo>
                        <a:pt x="776" y="129"/>
                      </a:lnTo>
                      <a:lnTo>
                        <a:pt x="757" y="121"/>
                      </a:lnTo>
                      <a:lnTo>
                        <a:pt x="738" y="103"/>
                      </a:lnTo>
                      <a:lnTo>
                        <a:pt x="728" y="95"/>
                      </a:lnTo>
                      <a:lnTo>
                        <a:pt x="709" y="86"/>
                      </a:lnTo>
                      <a:lnTo>
                        <a:pt x="690" y="69"/>
                      </a:lnTo>
                      <a:lnTo>
                        <a:pt x="671" y="52"/>
                      </a:lnTo>
                      <a:lnTo>
                        <a:pt x="661" y="34"/>
                      </a:lnTo>
                      <a:lnTo>
                        <a:pt x="642" y="17"/>
                      </a:lnTo>
                      <a:lnTo>
                        <a:pt x="623" y="0"/>
                      </a:lnTo>
                      <a:lnTo>
                        <a:pt x="614" y="9"/>
                      </a:lnTo>
                      <a:lnTo>
                        <a:pt x="594" y="17"/>
                      </a:lnTo>
                      <a:lnTo>
                        <a:pt x="585" y="26"/>
                      </a:lnTo>
                      <a:lnTo>
                        <a:pt x="566" y="34"/>
                      </a:lnTo>
                      <a:lnTo>
                        <a:pt x="546" y="34"/>
                      </a:lnTo>
                      <a:lnTo>
                        <a:pt x="527" y="43"/>
                      </a:lnTo>
                      <a:lnTo>
                        <a:pt x="508" y="52"/>
                      </a:lnTo>
                      <a:lnTo>
                        <a:pt x="489" y="52"/>
                      </a:lnTo>
                      <a:lnTo>
                        <a:pt x="470" y="60"/>
                      </a:lnTo>
                      <a:lnTo>
                        <a:pt x="451" y="69"/>
                      </a:lnTo>
                      <a:lnTo>
                        <a:pt x="431" y="69"/>
                      </a:lnTo>
                      <a:lnTo>
                        <a:pt x="412" y="77"/>
                      </a:lnTo>
                      <a:lnTo>
                        <a:pt x="393" y="77"/>
                      </a:lnTo>
                      <a:lnTo>
                        <a:pt x="374" y="86"/>
                      </a:lnTo>
                      <a:lnTo>
                        <a:pt x="355" y="86"/>
                      </a:lnTo>
                      <a:lnTo>
                        <a:pt x="336" y="95"/>
                      </a:lnTo>
                      <a:lnTo>
                        <a:pt x="307" y="95"/>
                      </a:lnTo>
                      <a:lnTo>
                        <a:pt x="499" y="129"/>
                      </a:lnTo>
                      <a:lnTo>
                        <a:pt x="489" y="155"/>
                      </a:lnTo>
                      <a:lnTo>
                        <a:pt x="470" y="181"/>
                      </a:lnTo>
                      <a:lnTo>
                        <a:pt x="451" y="215"/>
                      </a:lnTo>
                      <a:lnTo>
                        <a:pt x="431" y="232"/>
                      </a:lnTo>
                      <a:lnTo>
                        <a:pt x="412" y="250"/>
                      </a:lnTo>
                      <a:lnTo>
                        <a:pt x="384" y="276"/>
                      </a:lnTo>
                      <a:lnTo>
                        <a:pt x="364" y="293"/>
                      </a:lnTo>
                      <a:lnTo>
                        <a:pt x="345" y="319"/>
                      </a:lnTo>
                      <a:lnTo>
                        <a:pt x="326" y="327"/>
                      </a:lnTo>
                      <a:lnTo>
                        <a:pt x="307" y="344"/>
                      </a:lnTo>
                      <a:lnTo>
                        <a:pt x="297" y="353"/>
                      </a:lnTo>
                      <a:lnTo>
                        <a:pt x="278" y="370"/>
                      </a:lnTo>
                      <a:lnTo>
                        <a:pt x="249" y="387"/>
                      </a:lnTo>
                      <a:lnTo>
                        <a:pt x="230" y="396"/>
                      </a:lnTo>
                      <a:lnTo>
                        <a:pt x="211" y="405"/>
                      </a:lnTo>
                      <a:lnTo>
                        <a:pt x="182" y="413"/>
                      </a:lnTo>
                      <a:lnTo>
                        <a:pt x="163" y="422"/>
                      </a:lnTo>
                      <a:lnTo>
                        <a:pt x="135" y="430"/>
                      </a:lnTo>
                      <a:lnTo>
                        <a:pt x="106" y="439"/>
                      </a:lnTo>
                      <a:lnTo>
                        <a:pt x="77" y="448"/>
                      </a:lnTo>
                      <a:lnTo>
                        <a:pt x="48" y="448"/>
                      </a:lnTo>
                      <a:lnTo>
                        <a:pt x="0" y="456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>
              <a:off x="576" y="1632"/>
              <a:ext cx="96" cy="2028"/>
              <a:chOff x="624" y="816"/>
              <a:chExt cx="105" cy="2764"/>
            </a:xfrm>
          </p:grpSpPr>
          <p:sp>
            <p:nvSpPr>
              <p:cNvPr id="150556" name="Line 42"/>
              <p:cNvSpPr>
                <a:spLocks noChangeShapeType="1"/>
              </p:cNvSpPr>
              <p:nvPr/>
            </p:nvSpPr>
            <p:spPr bwMode="auto">
              <a:xfrm flipV="1">
                <a:off x="681" y="893"/>
                <a:ext cx="1" cy="2687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0557" name="Freeform 43"/>
              <p:cNvSpPr>
                <a:spLocks/>
              </p:cNvSpPr>
              <p:nvPr/>
            </p:nvSpPr>
            <p:spPr bwMode="auto">
              <a:xfrm>
                <a:off x="624" y="816"/>
                <a:ext cx="105" cy="95"/>
              </a:xfrm>
              <a:custGeom>
                <a:avLst/>
                <a:gdLst>
                  <a:gd name="T0" fmla="*/ 105 w 105"/>
                  <a:gd name="T1" fmla="*/ 95 h 95"/>
                  <a:gd name="T2" fmla="*/ 48 w 105"/>
                  <a:gd name="T3" fmla="*/ 0 h 95"/>
                  <a:gd name="T4" fmla="*/ 0 w 105"/>
                  <a:gd name="T5" fmla="*/ 95 h 95"/>
                  <a:gd name="T6" fmla="*/ 105 w 105"/>
                  <a:gd name="T7" fmla="*/ 95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5"/>
                  <a:gd name="T13" fmla="*/ 0 h 95"/>
                  <a:gd name="T14" fmla="*/ 105 w 10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5" h="95">
                    <a:moveTo>
                      <a:pt x="105" y="95"/>
                    </a:moveTo>
                    <a:lnTo>
                      <a:pt x="48" y="0"/>
                    </a:lnTo>
                    <a:lnTo>
                      <a:pt x="0" y="95"/>
                    </a:lnTo>
                    <a:lnTo>
                      <a:pt x="105" y="9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0558" name="Line 44"/>
              <p:cNvSpPr>
                <a:spLocks noChangeShapeType="1"/>
              </p:cNvSpPr>
              <p:nvPr/>
            </p:nvSpPr>
            <p:spPr bwMode="auto">
              <a:xfrm flipV="1">
                <a:off x="662" y="893"/>
                <a:ext cx="1" cy="2687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50532" name="Line 45"/>
          <p:cNvSpPr>
            <a:spLocks noChangeShapeType="1"/>
          </p:cNvSpPr>
          <p:nvPr/>
        </p:nvSpPr>
        <p:spPr bwMode="auto">
          <a:xfrm>
            <a:off x="304800" y="685800"/>
            <a:ext cx="84582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0533" name="Text Box 46"/>
          <p:cNvSpPr txBox="1">
            <a:spLocks noChangeArrowheads="1"/>
          </p:cNvSpPr>
          <p:nvPr/>
        </p:nvSpPr>
        <p:spPr bwMode="auto">
          <a:xfrm>
            <a:off x="304800" y="-49213"/>
            <a:ext cx="3779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 </a:t>
            </a:r>
            <a:r>
              <a:rPr lang="en-US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SISP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的規劃模式</a:t>
            </a:r>
            <a:endParaRPr lang="zh-TW" altLang="en-US" sz="2400">
              <a:latin typeface="Times New Roman" pitchFamily="18" charset="0"/>
            </a:endParaRPr>
          </a:p>
        </p:txBody>
      </p:sp>
      <p:pic>
        <p:nvPicPr>
          <p:cNvPr id="150534" name="Picture 48" descr="j028359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5089525"/>
            <a:ext cx="1008063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字方塊 10"/>
          <p:cNvSpPr txBox="1"/>
          <p:nvPr/>
        </p:nvSpPr>
        <p:spPr>
          <a:xfrm>
            <a:off x="1066800" y="5131097"/>
            <a:ext cx="7632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資料來源：</a:t>
            </a:r>
            <a:r>
              <a:rPr lang="en-US" altLang="zh-TW" dirty="0"/>
              <a:t>https://books.google.com.tw/books?id=9sIqBwAAQBAJ&amp;pg=PA19#v=onepage&amp;q&amp;f=false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47CFD-0D3B-4FBB-925C-0C6A9F057775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532930" name="Text Box 2"/>
          <p:cNvSpPr txBox="1">
            <a:spLocks noChangeArrowheads="1"/>
          </p:cNvSpPr>
          <p:nvPr/>
        </p:nvSpPr>
        <p:spPr bwMode="auto">
          <a:xfrm>
            <a:off x="457200" y="1524000"/>
            <a:ext cx="82296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TW" sz="28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 </a:t>
            </a:r>
            <a:r>
              <a:rPr lang="zh-TW" altLang="en-US" sz="2800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科技導向典範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(70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年代以前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algn="l"/>
            <a:r>
              <a:rPr lang="en-US" altLang="zh-TW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     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主要以資訊技術導向為主。</a:t>
            </a:r>
          </a:p>
          <a:p>
            <a:pPr algn="l"/>
            <a:r>
              <a:rPr lang="zh-TW" altLang="en-US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     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較關切於找出資訊系統應用組合及支援這些應 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 用的技術。</a:t>
            </a:r>
          </a:p>
          <a:p>
            <a:pPr algn="l"/>
            <a:r>
              <a:rPr lang="zh-TW" altLang="en-US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     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此類導向的規劃方法往往缺乏整合組織需求和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 資訊資源</a:t>
            </a: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，因此較無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“</a:t>
            </a: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策略性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”</a:t>
            </a: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特質。</a:t>
            </a:r>
          </a:p>
        </p:txBody>
      </p:sp>
      <p:sp>
        <p:nvSpPr>
          <p:cNvPr id="151556" name="Line 3"/>
          <p:cNvSpPr>
            <a:spLocks noChangeShapeType="1"/>
          </p:cNvSpPr>
          <p:nvPr/>
        </p:nvSpPr>
        <p:spPr bwMode="auto">
          <a:xfrm>
            <a:off x="304800" y="685800"/>
            <a:ext cx="84582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557" name="Text Box 4"/>
          <p:cNvSpPr txBox="1">
            <a:spLocks noChangeArrowheads="1"/>
          </p:cNvSpPr>
          <p:nvPr/>
        </p:nvSpPr>
        <p:spPr bwMode="auto">
          <a:xfrm>
            <a:off x="228600" y="-49213"/>
            <a:ext cx="5819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 </a:t>
            </a:r>
            <a:r>
              <a:rPr lang="en-US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SISP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的規劃模式：傳統模式</a:t>
            </a:r>
            <a:endParaRPr lang="zh-TW" altLang="en-US" sz="240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293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E5178-2F84-41D1-91C6-4C51A65D1A31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2579" name="Line 2"/>
          <p:cNvSpPr>
            <a:spLocks noChangeShapeType="1"/>
          </p:cNvSpPr>
          <p:nvPr/>
        </p:nvSpPr>
        <p:spPr bwMode="auto">
          <a:xfrm>
            <a:off x="304800" y="735013"/>
            <a:ext cx="84582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2580" name="Text Box 3"/>
          <p:cNvSpPr txBox="1">
            <a:spLocks noChangeArrowheads="1"/>
          </p:cNvSpPr>
          <p:nvPr/>
        </p:nvSpPr>
        <p:spPr bwMode="auto">
          <a:xfrm>
            <a:off x="228600" y="0"/>
            <a:ext cx="5819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 </a:t>
            </a:r>
            <a:r>
              <a:rPr lang="en-US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SISP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的規劃模式：傳統模式</a:t>
            </a:r>
            <a:endParaRPr lang="zh-TW" altLang="en-US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3956" name="Text Box 4"/>
          <p:cNvSpPr txBox="1">
            <a:spLocks noChangeArrowheads="1"/>
          </p:cNvSpPr>
          <p:nvPr/>
        </p:nvSpPr>
        <p:spPr bwMode="auto">
          <a:xfrm>
            <a:off x="304800" y="1066800"/>
            <a:ext cx="855662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8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 </a:t>
            </a:r>
            <a:r>
              <a:rPr lang="zh-TW" altLang="en-US" sz="2800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連結模式典範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(70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年代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~80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年代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algn="l"/>
            <a:r>
              <a:rPr lang="en-US" altLang="zh-TW" sz="24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    </a:t>
            </a:r>
            <a:r>
              <a:rPr lang="en-US" altLang="zh-TW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  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假設現有企業計畫與目標為</a:t>
            </a:r>
            <a:r>
              <a:rPr kumimoji="0" lang="en-US" altLang="zh-TW" sz="2800">
                <a:latin typeface="Times New Roman" pitchFamily="18" charset="0"/>
                <a:ea typeface="標楷體" pitchFamily="65" charset="-120"/>
              </a:rPr>
              <a:t>IS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計畫的唯一基礎。</a:t>
            </a:r>
          </a:p>
          <a:p>
            <a:pPr algn="l"/>
            <a:r>
              <a:rPr lang="zh-TW" altLang="en-US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     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著重於企業現有問題之解決和重視資料的細部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 分析、文件化輸出。</a:t>
            </a:r>
          </a:p>
          <a:p>
            <a:pPr algn="l"/>
            <a:r>
              <a:rPr lang="zh-TW" altLang="en-US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     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此類方法主要缺失為過於依賴企業計畫的品質。</a:t>
            </a:r>
          </a:p>
        </p:txBody>
      </p:sp>
      <p:sp>
        <p:nvSpPr>
          <p:cNvPr id="1533957" name="Rectangle 5"/>
          <p:cNvSpPr>
            <a:spLocks noChangeArrowheads="1"/>
          </p:cNvSpPr>
          <p:nvPr/>
        </p:nvSpPr>
        <p:spPr bwMode="auto">
          <a:xfrm>
            <a:off x="1524000" y="3886200"/>
            <a:ext cx="2209800" cy="1017588"/>
          </a:xfrm>
          <a:prstGeom prst="rect">
            <a:avLst/>
          </a:prstGeom>
          <a:solidFill>
            <a:schemeClr val="hlink"/>
          </a:solidFill>
          <a:ln w="17463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zh-TW" altLang="en-US" sz="280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企業目標</a:t>
            </a:r>
          </a:p>
          <a:p>
            <a:pPr>
              <a:defRPr/>
            </a:pPr>
            <a:r>
              <a:rPr lang="zh-TW" altLang="en-US" sz="280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與策略</a:t>
            </a:r>
          </a:p>
        </p:txBody>
      </p:sp>
      <p:sp>
        <p:nvSpPr>
          <p:cNvPr id="1533958" name="Rectangle 6"/>
          <p:cNvSpPr>
            <a:spLocks noChangeArrowheads="1"/>
          </p:cNvSpPr>
          <p:nvPr/>
        </p:nvSpPr>
        <p:spPr bwMode="auto">
          <a:xfrm>
            <a:off x="5105400" y="3886200"/>
            <a:ext cx="2133600" cy="1017588"/>
          </a:xfrm>
          <a:prstGeom prst="rect">
            <a:avLst/>
          </a:prstGeom>
          <a:solidFill>
            <a:srgbClr val="00CC00"/>
          </a:solidFill>
          <a:ln w="17463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系統目標</a:t>
            </a:r>
            <a:endParaRPr lang="zh-TW" altLang="en-US" sz="2800">
              <a:latin typeface="Times New Roman" pitchFamily="18" charset="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與策略</a:t>
            </a:r>
          </a:p>
        </p:txBody>
      </p:sp>
      <p:sp>
        <p:nvSpPr>
          <p:cNvPr id="1533959" name="AutoShape 7"/>
          <p:cNvSpPr>
            <a:spLocks noChangeArrowheads="1"/>
          </p:cNvSpPr>
          <p:nvPr/>
        </p:nvSpPr>
        <p:spPr bwMode="auto">
          <a:xfrm>
            <a:off x="3886200" y="4191000"/>
            <a:ext cx="1143000" cy="4572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52585" name="Picture 8" descr="j02837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5516563"/>
            <a:ext cx="1143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3961" name="Text Box 9"/>
          <p:cNvSpPr txBox="1">
            <a:spLocks noChangeArrowheads="1"/>
          </p:cNvSpPr>
          <p:nvPr/>
        </p:nvSpPr>
        <p:spPr bwMode="auto">
          <a:xfrm>
            <a:off x="817563" y="5513388"/>
            <a:ext cx="6959600" cy="519112"/>
          </a:xfrm>
          <a:prstGeom prst="rect">
            <a:avLst/>
          </a:prstGeom>
          <a:solidFill>
            <a:srgbClr val="008000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連結模式的規劃方法主要用於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IT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策略的建立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3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3956" grpId="0" autoUpdateAnimBg="0"/>
      <p:bldP spid="1533957" grpId="0" animBg="1" autoUpdateAnimBg="0"/>
      <p:bldP spid="1533958" grpId="0" animBg="1" autoUpdateAnimBg="0"/>
      <p:bldP spid="1533959" grpId="0" animBg="1"/>
      <p:bldP spid="15339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BE1A6-87AA-4FFE-AF2E-E2609954CD74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534978" name="Text Box 2"/>
          <p:cNvSpPr txBox="1">
            <a:spLocks noChangeArrowheads="1"/>
          </p:cNvSpPr>
          <p:nvPr/>
        </p:nvSpPr>
        <p:spPr bwMode="auto">
          <a:xfrm>
            <a:off x="228600" y="788988"/>
            <a:ext cx="8823325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8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 </a:t>
            </a:r>
            <a:r>
              <a:rPr lang="zh-TW" altLang="en-US" sz="2800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影響模式典範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(80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年代以後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algn="l"/>
            <a:r>
              <a:rPr lang="en-US" altLang="zh-TW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    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資訊系統與企業規劃形成雙向的連結，即企業策略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與</a:t>
            </a:r>
            <a:r>
              <a:rPr kumimoji="0" lang="en-US" altLang="zh-TW" sz="2800">
                <a:latin typeface="Times New Roman" pitchFamily="18" charset="0"/>
                <a:ea typeface="標楷體" pitchFamily="65" charset="-120"/>
              </a:rPr>
              <a:t>IS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策略可能交互影響，逐漸兼顧非文件化輸出。</a:t>
            </a:r>
          </a:p>
          <a:p>
            <a:pPr algn="l"/>
            <a:endParaRPr kumimoji="0" lang="zh-TW" altLang="en-US" sz="2800">
              <a:latin typeface="Times New Roman" pitchFamily="18" charset="0"/>
              <a:ea typeface="標楷體" pitchFamily="65" charset="-120"/>
            </a:endParaRP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zh-TW" altLang="en-US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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藉由資訊科技的運用以尋找企業的策略性機會，進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而增加組織競爭優勢。</a:t>
            </a:r>
          </a:p>
          <a:p>
            <a:pPr algn="l"/>
            <a:endParaRPr kumimoji="0" lang="en-US" altLang="zh-TW" sz="28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604" name="Line 3"/>
          <p:cNvSpPr>
            <a:spLocks noChangeShapeType="1"/>
          </p:cNvSpPr>
          <p:nvPr/>
        </p:nvSpPr>
        <p:spPr bwMode="auto">
          <a:xfrm>
            <a:off x="304800" y="685800"/>
            <a:ext cx="84582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605" name="Text Box 4"/>
          <p:cNvSpPr txBox="1">
            <a:spLocks noChangeArrowheads="1"/>
          </p:cNvSpPr>
          <p:nvPr/>
        </p:nvSpPr>
        <p:spPr bwMode="auto">
          <a:xfrm>
            <a:off x="228600" y="-47625"/>
            <a:ext cx="5819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 </a:t>
            </a:r>
            <a:r>
              <a:rPr lang="en-US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SISP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的規劃模式：影響模式</a:t>
            </a:r>
            <a:endParaRPr lang="zh-TW" altLang="en-US" sz="32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4981" name="Rectangle 5"/>
          <p:cNvSpPr>
            <a:spLocks noChangeArrowheads="1"/>
          </p:cNvSpPr>
          <p:nvPr/>
        </p:nvSpPr>
        <p:spPr bwMode="auto">
          <a:xfrm>
            <a:off x="1905000" y="3886200"/>
            <a:ext cx="2209800" cy="1017588"/>
          </a:xfrm>
          <a:prstGeom prst="rect">
            <a:avLst/>
          </a:prstGeom>
          <a:solidFill>
            <a:schemeClr val="hlink"/>
          </a:solidFill>
          <a:ln w="17463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zh-TW" altLang="en-US" sz="280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企業目標</a:t>
            </a:r>
          </a:p>
          <a:p>
            <a:pPr>
              <a:defRPr/>
            </a:pPr>
            <a:r>
              <a:rPr lang="zh-TW" altLang="en-US" sz="280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與策略</a:t>
            </a:r>
          </a:p>
        </p:txBody>
      </p:sp>
      <p:sp>
        <p:nvSpPr>
          <p:cNvPr id="1534982" name="Rectangle 6"/>
          <p:cNvSpPr>
            <a:spLocks noChangeArrowheads="1"/>
          </p:cNvSpPr>
          <p:nvPr/>
        </p:nvSpPr>
        <p:spPr bwMode="auto">
          <a:xfrm>
            <a:off x="5486400" y="3886200"/>
            <a:ext cx="2133600" cy="1017588"/>
          </a:xfrm>
          <a:prstGeom prst="rect">
            <a:avLst/>
          </a:prstGeom>
          <a:solidFill>
            <a:srgbClr val="00CC00"/>
          </a:solidFill>
          <a:ln w="17463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系統目標</a:t>
            </a:r>
            <a:endParaRPr lang="zh-TW" altLang="en-US" sz="2800">
              <a:latin typeface="Times New Roman" pitchFamily="18" charset="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與策略</a:t>
            </a:r>
          </a:p>
        </p:txBody>
      </p:sp>
      <p:sp>
        <p:nvSpPr>
          <p:cNvPr id="1534983" name="AutoShape 7"/>
          <p:cNvSpPr>
            <a:spLocks noChangeArrowheads="1"/>
          </p:cNvSpPr>
          <p:nvPr/>
        </p:nvSpPr>
        <p:spPr bwMode="auto">
          <a:xfrm>
            <a:off x="4267200" y="3886200"/>
            <a:ext cx="1143000" cy="4572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4984" name="AutoShape 8"/>
          <p:cNvSpPr>
            <a:spLocks noChangeArrowheads="1"/>
          </p:cNvSpPr>
          <p:nvPr/>
        </p:nvSpPr>
        <p:spPr bwMode="auto">
          <a:xfrm>
            <a:off x="4191000" y="4343400"/>
            <a:ext cx="1219200" cy="457200"/>
          </a:xfrm>
          <a:prstGeom prst="lef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53610" name="Picture 9" descr="j030052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5805488"/>
            <a:ext cx="1150937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4986" name="Text Box 10"/>
          <p:cNvSpPr txBox="1">
            <a:spLocks noChangeArrowheads="1"/>
          </p:cNvSpPr>
          <p:nvPr/>
        </p:nvSpPr>
        <p:spPr bwMode="auto">
          <a:xfrm>
            <a:off x="250825" y="5300663"/>
            <a:ext cx="8313738" cy="519112"/>
          </a:xfrm>
          <a:prstGeom prst="rect">
            <a:avLst/>
          </a:prstGeom>
          <a:solidFill>
            <a:srgbClr val="008000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影響模式的規劃方法主要用於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Business IS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策略的建立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4978" grpId="0" autoUpdateAnimBg="0"/>
      <p:bldP spid="1534981" grpId="0" animBg="1" autoUpdateAnimBg="0"/>
      <p:bldP spid="1534982" grpId="0" animBg="1" autoUpdateAnimBg="0"/>
      <p:bldP spid="1534983" grpId="0" animBg="1"/>
      <p:bldP spid="1534984" grpId="0" animBg="1"/>
      <p:bldP spid="15349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25274-996E-427A-A283-B11B230BE66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536002" name="Rectangle 2"/>
          <p:cNvSpPr>
            <a:spLocks noChangeArrowheads="1"/>
          </p:cNvSpPr>
          <p:nvPr/>
        </p:nvSpPr>
        <p:spPr bwMode="auto">
          <a:xfrm>
            <a:off x="381000" y="990600"/>
            <a:ext cx="8455025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8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 </a:t>
            </a:r>
            <a:r>
              <a:rPr lang="zh-TW" altLang="en-US" sz="2800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合適模式典範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(90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年代以後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algn="l"/>
            <a:r>
              <a:rPr lang="en-US" altLang="zh-TW" sz="24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    </a:t>
            </a:r>
            <a:r>
              <a:rPr lang="en-US" altLang="zh-TW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</a:t>
            </a:r>
            <a:r>
              <a:rPr kumimoji="0" lang="en-US" altLang="zh-TW" sz="2800">
                <a:latin typeface="Times New Roman" pitchFamily="18" charset="0"/>
                <a:ea typeface="標楷體" pitchFamily="65" charset="-120"/>
              </a:rPr>
              <a:t> SISP</a:t>
            </a:r>
            <a:r>
              <a:rPr kumimoji="0" lang="zh-TW" altLang="zh-TW" sz="2800">
                <a:latin typeface="Times New Roman" pitchFamily="18" charset="0"/>
                <a:ea typeface="標楷體" pitchFamily="65" charset="-120"/>
              </a:rPr>
              <a:t>應涵蓋組織設計和組織變革等因素之考量</a:t>
            </a:r>
            <a:endParaRPr kumimoji="0" lang="zh-TW" altLang="en-US" sz="2800">
              <a:latin typeface="Times New Roman" pitchFamily="18" charset="0"/>
              <a:ea typeface="標楷體" pitchFamily="65" charset="-120"/>
            </a:endParaRP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</a:t>
            </a:r>
            <a:r>
              <a:rPr kumimoji="0" lang="en-US" altLang="zh-TW" sz="2800">
                <a:latin typeface="Times New Roman" pitchFamily="18" charset="0"/>
                <a:ea typeface="標楷體" pitchFamily="65" charset="-120"/>
              </a:rPr>
              <a:t>(Galliers, 1992)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。</a:t>
            </a:r>
          </a:p>
          <a:p>
            <a:pPr algn="l"/>
            <a:endParaRPr kumimoji="0" lang="zh-TW" altLang="en-US" sz="2800">
              <a:latin typeface="Times New Roman" pitchFamily="18" charset="0"/>
              <a:ea typeface="標楷體" pitchFamily="65" charset="-120"/>
            </a:endParaRPr>
          </a:p>
          <a:p>
            <a:pPr algn="l"/>
            <a:r>
              <a:rPr lang="zh-TW" altLang="en-US" sz="24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     </a:t>
            </a:r>
            <a:r>
              <a:rPr lang="zh-TW" altLang="en-US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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sz="2800">
                <a:latin typeface="Times New Roman" pitchFamily="18" charset="0"/>
                <a:ea typeface="標楷體" pitchFamily="65" charset="-120"/>
              </a:rPr>
              <a:t>SISP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方法也應面對行為、組織及環境的影響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</a:t>
            </a:r>
            <a:r>
              <a:rPr kumimoji="0" lang="en-US" altLang="zh-TW" sz="2800">
                <a:latin typeface="Times New Roman" pitchFamily="18" charset="0"/>
                <a:ea typeface="標楷體" pitchFamily="65" charset="-120"/>
              </a:rPr>
              <a:t>(Cavaye, 1993) 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，即應更重視非文件化輸出的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影響。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 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zh-TW" altLang="en-US" sz="24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</a:t>
            </a:r>
            <a:r>
              <a:rPr lang="zh-TW" altLang="en-US" sz="2800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 </a:t>
            </a: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企業策略與資訊系統策略的相互影響，將使得組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織各項因素產生變化，包括管理技能、組織結構</a:t>
            </a:r>
          </a:p>
          <a:p>
            <a:pPr algn="l"/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         、組織人員、任務技能和共同價值。</a:t>
            </a:r>
          </a:p>
        </p:txBody>
      </p:sp>
      <p:sp>
        <p:nvSpPr>
          <p:cNvPr id="154628" name="Line 3"/>
          <p:cNvSpPr>
            <a:spLocks noChangeShapeType="1"/>
          </p:cNvSpPr>
          <p:nvPr/>
        </p:nvSpPr>
        <p:spPr bwMode="auto">
          <a:xfrm>
            <a:off x="304800" y="733425"/>
            <a:ext cx="84582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4629" name="Text Box 4"/>
          <p:cNvSpPr txBox="1">
            <a:spLocks noChangeArrowheads="1"/>
          </p:cNvSpPr>
          <p:nvPr/>
        </p:nvSpPr>
        <p:spPr bwMode="auto">
          <a:xfrm>
            <a:off x="228600" y="0"/>
            <a:ext cx="5819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 </a:t>
            </a:r>
            <a:r>
              <a:rPr lang="en-US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SISP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的規劃模式：合適模式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0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0CFF0-9096-4808-81A2-827F7481567D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05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MIS</a:t>
            </a:r>
            <a:r>
              <a:rPr lang="zh-TW" altLang="en-US" smtClean="0"/>
              <a:t>成敗相關的重要因素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4048125" y="3124200"/>
            <a:ext cx="1336675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altLang="zh-TW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MIS</a:t>
            </a:r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成敗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 rot="3018128">
            <a:off x="3136107" y="2394744"/>
            <a:ext cx="1312862" cy="762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00"/>
              </a:gs>
            </a:gsLst>
            <a:lin ang="270000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54" name="AutoShape 6"/>
          <p:cNvSpPr>
            <a:spLocks noChangeArrowheads="1"/>
          </p:cNvSpPr>
          <p:nvPr/>
        </p:nvSpPr>
        <p:spPr bwMode="auto">
          <a:xfrm rot="8418128">
            <a:off x="4197350" y="2897188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55" name="Rectangle 7"/>
          <p:cNvSpPr>
            <a:spLocks noChangeArrowheads="1"/>
          </p:cNvSpPr>
          <p:nvPr/>
        </p:nvSpPr>
        <p:spPr bwMode="auto">
          <a:xfrm rot="-1286616">
            <a:off x="2571750" y="3733800"/>
            <a:ext cx="1312863" cy="762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00"/>
              </a:gs>
            </a:gsLst>
            <a:lin ang="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56" name="AutoShape 8"/>
          <p:cNvSpPr>
            <a:spLocks noChangeArrowheads="1"/>
          </p:cNvSpPr>
          <p:nvPr/>
        </p:nvSpPr>
        <p:spPr bwMode="auto">
          <a:xfrm rot="4113384">
            <a:off x="3852863" y="3381375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57" name="Rectangle 9"/>
          <p:cNvSpPr>
            <a:spLocks noChangeArrowheads="1"/>
          </p:cNvSpPr>
          <p:nvPr/>
        </p:nvSpPr>
        <p:spPr bwMode="auto">
          <a:xfrm rot="1286616" flipH="1">
            <a:off x="5511800" y="3733800"/>
            <a:ext cx="1312863" cy="762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FFCC"/>
              </a:gs>
            </a:gsLst>
            <a:lin ang="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58" name="AutoShape 10"/>
          <p:cNvSpPr>
            <a:spLocks noChangeArrowheads="1"/>
          </p:cNvSpPr>
          <p:nvPr/>
        </p:nvSpPr>
        <p:spPr bwMode="auto">
          <a:xfrm rot="17486616" flipH="1">
            <a:off x="5391150" y="3381375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59" name="Rectangle 11"/>
          <p:cNvSpPr>
            <a:spLocks noChangeArrowheads="1"/>
          </p:cNvSpPr>
          <p:nvPr/>
        </p:nvSpPr>
        <p:spPr bwMode="auto">
          <a:xfrm rot="1286616" flipV="1">
            <a:off x="2571750" y="2894013"/>
            <a:ext cx="1312863" cy="762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00"/>
              </a:gs>
            </a:gsLst>
            <a:lin ang="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0" name="AutoShape 12"/>
          <p:cNvSpPr>
            <a:spLocks noChangeArrowheads="1"/>
          </p:cNvSpPr>
          <p:nvPr/>
        </p:nvSpPr>
        <p:spPr bwMode="auto">
          <a:xfrm rot="17486616" flipV="1">
            <a:off x="3852863" y="3094038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 rot="-1286616" flipH="1" flipV="1">
            <a:off x="5511800" y="2894013"/>
            <a:ext cx="1312863" cy="762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FFCC"/>
              </a:gs>
            </a:gsLst>
            <a:lin ang="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2" name="AutoShape 14"/>
          <p:cNvSpPr>
            <a:spLocks noChangeArrowheads="1"/>
          </p:cNvSpPr>
          <p:nvPr/>
        </p:nvSpPr>
        <p:spPr bwMode="auto">
          <a:xfrm rot="4113384" flipH="1" flipV="1">
            <a:off x="5391150" y="3094038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3" name="Rectangle 15"/>
          <p:cNvSpPr>
            <a:spLocks noChangeArrowheads="1"/>
          </p:cNvSpPr>
          <p:nvPr/>
        </p:nvSpPr>
        <p:spPr bwMode="auto">
          <a:xfrm rot="18581872" flipH="1">
            <a:off x="4871243" y="2393157"/>
            <a:ext cx="1312863" cy="762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FFCC"/>
              </a:gs>
            </a:gsLst>
            <a:lin ang="1890000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4" name="AutoShape 16"/>
          <p:cNvSpPr>
            <a:spLocks noChangeArrowheads="1"/>
          </p:cNvSpPr>
          <p:nvPr/>
        </p:nvSpPr>
        <p:spPr bwMode="auto">
          <a:xfrm rot="13181872" flipH="1">
            <a:off x="4970463" y="2897188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5" name="Rectangle 17"/>
          <p:cNvSpPr>
            <a:spLocks noChangeArrowheads="1"/>
          </p:cNvSpPr>
          <p:nvPr/>
        </p:nvSpPr>
        <p:spPr bwMode="auto">
          <a:xfrm rot="18581872" flipV="1">
            <a:off x="3136106" y="4231482"/>
            <a:ext cx="1312863" cy="762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00"/>
              </a:gs>
            </a:gsLst>
            <a:lin ang="1890000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6" name="AutoShape 18"/>
          <p:cNvSpPr>
            <a:spLocks noChangeArrowheads="1"/>
          </p:cNvSpPr>
          <p:nvPr/>
        </p:nvSpPr>
        <p:spPr bwMode="auto">
          <a:xfrm rot="13181872" flipV="1">
            <a:off x="4197350" y="3578225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7" name="Rectangle 19"/>
          <p:cNvSpPr>
            <a:spLocks noChangeArrowheads="1"/>
          </p:cNvSpPr>
          <p:nvPr/>
        </p:nvSpPr>
        <p:spPr bwMode="auto">
          <a:xfrm rot="3018128" flipH="1" flipV="1">
            <a:off x="4871244" y="4233069"/>
            <a:ext cx="1312862" cy="762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FFCC"/>
              </a:gs>
            </a:gsLst>
            <a:lin ang="270000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8" name="AutoShape 20"/>
          <p:cNvSpPr>
            <a:spLocks noChangeArrowheads="1"/>
          </p:cNvSpPr>
          <p:nvPr/>
        </p:nvSpPr>
        <p:spPr bwMode="auto">
          <a:xfrm rot="8418128" flipH="1" flipV="1">
            <a:off x="4970463" y="3578225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5669" name="Text Box 21"/>
          <p:cNvSpPr txBox="1">
            <a:spLocks noChangeArrowheads="1"/>
          </p:cNvSpPr>
          <p:nvPr/>
        </p:nvSpPr>
        <p:spPr bwMode="auto">
          <a:xfrm>
            <a:off x="889000" y="2438400"/>
            <a:ext cx="1885950" cy="3635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/>
            <a:tailEnd/>
          </a:ln>
        </p:spPr>
        <p:txBody>
          <a:bodyPr lIns="0" tIns="0" rIns="0" anchor="ctr"/>
          <a:lstStyle/>
          <a:p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使用者的因素</a:t>
            </a:r>
          </a:p>
        </p:txBody>
      </p:sp>
      <p:sp>
        <p:nvSpPr>
          <p:cNvPr id="155670" name="Text Box 22"/>
          <p:cNvSpPr txBox="1">
            <a:spLocks noChangeArrowheads="1"/>
          </p:cNvSpPr>
          <p:nvPr/>
        </p:nvSpPr>
        <p:spPr bwMode="auto">
          <a:xfrm>
            <a:off x="2413000" y="1557338"/>
            <a:ext cx="1885950" cy="3635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/>
            <a:tailEnd/>
          </a:ln>
        </p:spPr>
        <p:txBody>
          <a:bodyPr lIns="0" tIns="0" rIns="0" anchor="ctr"/>
          <a:lstStyle/>
          <a:p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組織的因素</a:t>
            </a:r>
          </a:p>
        </p:txBody>
      </p:sp>
      <p:sp>
        <p:nvSpPr>
          <p:cNvPr id="155671" name="Text Box 23"/>
          <p:cNvSpPr txBox="1">
            <a:spLocks noChangeArrowheads="1"/>
          </p:cNvSpPr>
          <p:nvPr/>
        </p:nvSpPr>
        <p:spPr bwMode="auto">
          <a:xfrm>
            <a:off x="5003800" y="1557338"/>
            <a:ext cx="1885950" cy="3635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/>
            <a:tailEnd/>
          </a:ln>
        </p:spPr>
        <p:txBody>
          <a:bodyPr lIns="0" tIns="0" rIns="0" anchor="ctr"/>
          <a:lstStyle/>
          <a:p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技術的因素</a:t>
            </a:r>
          </a:p>
        </p:txBody>
      </p:sp>
      <p:sp>
        <p:nvSpPr>
          <p:cNvPr id="155672" name="Text Box 24"/>
          <p:cNvSpPr txBox="1">
            <a:spLocks noChangeArrowheads="1"/>
          </p:cNvSpPr>
          <p:nvPr/>
        </p:nvSpPr>
        <p:spPr bwMode="auto">
          <a:xfrm>
            <a:off x="908050" y="3905250"/>
            <a:ext cx="1885950" cy="3635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/>
            <a:tailEnd/>
          </a:ln>
        </p:spPr>
        <p:txBody>
          <a:bodyPr lIns="0" tIns="0" rIns="0" bIns="10800" anchor="ctr"/>
          <a:lstStyle/>
          <a:p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資訊部門的因素</a:t>
            </a:r>
          </a:p>
        </p:txBody>
      </p:sp>
      <p:sp>
        <p:nvSpPr>
          <p:cNvPr id="155673" name="Text Box 25"/>
          <p:cNvSpPr txBox="1">
            <a:spLocks noChangeArrowheads="1"/>
          </p:cNvSpPr>
          <p:nvPr/>
        </p:nvSpPr>
        <p:spPr bwMode="auto">
          <a:xfrm>
            <a:off x="6527800" y="2438400"/>
            <a:ext cx="1885950" cy="3635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/>
            <a:tailEnd/>
          </a:ln>
        </p:spPr>
        <p:txBody>
          <a:bodyPr lIns="0" tIns="0" rIns="0" anchor="ctr"/>
          <a:lstStyle/>
          <a:p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外在環境因素</a:t>
            </a:r>
          </a:p>
        </p:txBody>
      </p:sp>
      <p:sp>
        <p:nvSpPr>
          <p:cNvPr id="155674" name="Text Box 26"/>
          <p:cNvSpPr txBox="1">
            <a:spLocks noChangeArrowheads="1"/>
          </p:cNvSpPr>
          <p:nvPr/>
        </p:nvSpPr>
        <p:spPr bwMode="auto">
          <a:xfrm>
            <a:off x="6527800" y="3870325"/>
            <a:ext cx="1885950" cy="3635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/>
            <a:tailEnd/>
          </a:ln>
        </p:spPr>
        <p:txBody>
          <a:bodyPr lIns="0" tIns="0" rIns="0" anchor="ctr"/>
          <a:lstStyle/>
          <a:p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工作的因素</a:t>
            </a:r>
          </a:p>
        </p:txBody>
      </p:sp>
      <p:sp>
        <p:nvSpPr>
          <p:cNvPr id="155675" name="Text Box 27"/>
          <p:cNvSpPr txBox="1">
            <a:spLocks noChangeArrowheads="1"/>
          </p:cNvSpPr>
          <p:nvPr/>
        </p:nvSpPr>
        <p:spPr bwMode="auto">
          <a:xfrm>
            <a:off x="2508250" y="4816475"/>
            <a:ext cx="1885950" cy="3635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/>
            <a:tailEnd/>
          </a:ln>
        </p:spPr>
        <p:txBody>
          <a:bodyPr lIns="0" tIns="0" rIns="0" anchor="ctr"/>
          <a:lstStyle/>
          <a:p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專案的因素</a:t>
            </a:r>
          </a:p>
        </p:txBody>
      </p:sp>
      <p:sp>
        <p:nvSpPr>
          <p:cNvPr id="155676" name="Text Box 28"/>
          <p:cNvSpPr txBox="1">
            <a:spLocks noChangeArrowheads="1"/>
          </p:cNvSpPr>
          <p:nvPr/>
        </p:nvSpPr>
        <p:spPr bwMode="auto">
          <a:xfrm>
            <a:off x="5003800" y="4816475"/>
            <a:ext cx="1885950" cy="3635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/>
            <a:tailEnd/>
          </a:ln>
        </p:spPr>
        <p:txBody>
          <a:bodyPr lIns="0" tIns="0" rIns="0" anchor="ctr"/>
          <a:lstStyle/>
          <a:p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管理的因素</a:t>
            </a:r>
          </a:p>
        </p:txBody>
      </p:sp>
      <p:sp>
        <p:nvSpPr>
          <p:cNvPr id="155677" name="Text Box 30"/>
          <p:cNvSpPr txBox="1">
            <a:spLocks noChangeArrowheads="1"/>
          </p:cNvSpPr>
          <p:nvPr/>
        </p:nvSpPr>
        <p:spPr bwMode="auto">
          <a:xfrm>
            <a:off x="2916238" y="57340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4DA9B-15C3-4D12-B05E-851BC2843EC4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05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Leavitt</a:t>
            </a:r>
            <a:r>
              <a:rPr lang="zh-TW" altLang="en-US" smtClean="0"/>
              <a:t>的鑽石模式</a:t>
            </a:r>
            <a:endParaRPr lang="zh-TW" altLang="en-US" smtClean="0">
              <a:solidFill>
                <a:schemeClr val="tx1"/>
              </a:solidFill>
              <a:ea typeface="新細明體" pitchFamily="18" charset="-12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79913" y="3422650"/>
            <a:ext cx="1676400" cy="122238"/>
            <a:chOff x="3168" y="2475"/>
            <a:chExt cx="1056" cy="77"/>
          </a:xfrm>
        </p:grpSpPr>
        <p:sp>
          <p:nvSpPr>
            <p:cNvPr id="156702" name="Rectangle 5"/>
            <p:cNvSpPr>
              <a:spLocks noChangeArrowheads="1"/>
            </p:cNvSpPr>
            <p:nvPr/>
          </p:nvSpPr>
          <p:spPr bwMode="auto">
            <a:xfrm rot="16200000" flipH="1">
              <a:off x="3603" y="2061"/>
              <a:ext cx="38" cy="907"/>
            </a:xfrm>
            <a:prstGeom prst="rect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6666FF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3" name="AutoShape 6"/>
            <p:cNvSpPr>
              <a:spLocks noChangeArrowheads="1"/>
            </p:cNvSpPr>
            <p:nvPr/>
          </p:nvSpPr>
          <p:spPr bwMode="auto">
            <a:xfrm rot="-5400000" flipH="1" flipV="1">
              <a:off x="4103" y="2431"/>
              <a:ext cx="77" cy="165"/>
            </a:xfrm>
            <a:prstGeom prst="triangle">
              <a:avLst>
                <a:gd name="adj" fmla="val 50000"/>
              </a:avLst>
            </a:prstGeom>
            <a:solidFill>
              <a:srgbClr val="6666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56677" name="Text Box 7"/>
          <p:cNvSpPr txBox="1">
            <a:spLocks noChangeArrowheads="1"/>
          </p:cNvSpPr>
          <p:nvPr/>
        </p:nvSpPr>
        <p:spPr bwMode="auto">
          <a:xfrm>
            <a:off x="709613" y="3079750"/>
            <a:ext cx="1841500" cy="676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科技</a:t>
            </a:r>
          </a:p>
          <a:p>
            <a:pPr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(Technology)</a:t>
            </a:r>
          </a:p>
        </p:txBody>
      </p:sp>
      <p:sp>
        <p:nvSpPr>
          <p:cNvPr id="156678" name="Text Box 8"/>
          <p:cNvSpPr txBox="1">
            <a:spLocks noChangeArrowheads="1"/>
          </p:cNvSpPr>
          <p:nvPr/>
        </p:nvSpPr>
        <p:spPr bwMode="auto">
          <a:xfrm>
            <a:off x="6208713" y="3051175"/>
            <a:ext cx="1739900" cy="676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人</a:t>
            </a:r>
          </a:p>
          <a:p>
            <a:pPr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(Agent)</a:t>
            </a:r>
          </a:p>
        </p:txBody>
      </p:sp>
      <p:sp>
        <p:nvSpPr>
          <p:cNvPr id="156679" name="Text Box 9"/>
          <p:cNvSpPr txBox="1">
            <a:spLocks noChangeArrowheads="1"/>
          </p:cNvSpPr>
          <p:nvPr/>
        </p:nvSpPr>
        <p:spPr bwMode="auto">
          <a:xfrm>
            <a:off x="2771775" y="1484313"/>
            <a:ext cx="3195638" cy="4143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92075" tIns="46038" rIns="92075" bIns="0" anchor="ctr"/>
          <a:lstStyle/>
          <a:p>
            <a:pPr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任務</a:t>
            </a:r>
            <a:r>
              <a:rPr lang="en-US" altLang="zh-TW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(Task)</a:t>
            </a:r>
          </a:p>
        </p:txBody>
      </p:sp>
      <p:sp>
        <p:nvSpPr>
          <p:cNvPr id="156680" name="Text Box 10"/>
          <p:cNvSpPr txBox="1">
            <a:spLocks noChangeArrowheads="1"/>
          </p:cNvSpPr>
          <p:nvPr/>
        </p:nvSpPr>
        <p:spPr bwMode="auto">
          <a:xfrm>
            <a:off x="2779713" y="5032375"/>
            <a:ext cx="3195637" cy="4143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92075" tIns="46038" rIns="92075" bIns="0" anchor="ctr"/>
          <a:lstStyle/>
          <a:p>
            <a:pPr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組織結構</a:t>
            </a:r>
            <a:r>
              <a:rPr lang="en-US" altLang="zh-TW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(Organization)</a:t>
            </a:r>
          </a:p>
        </p:txBody>
      </p:sp>
      <p:sp>
        <p:nvSpPr>
          <p:cNvPr id="156681" name="Rectangle 11"/>
          <p:cNvSpPr>
            <a:spLocks noChangeArrowheads="1"/>
          </p:cNvSpPr>
          <p:nvPr/>
        </p:nvSpPr>
        <p:spPr bwMode="auto">
          <a:xfrm rot="5400000">
            <a:off x="3629819" y="2766219"/>
            <a:ext cx="60325" cy="1439863"/>
          </a:xfrm>
          <a:prstGeom prst="rect">
            <a:avLst/>
          </a:prstGeom>
          <a:gradFill rotWithShape="0">
            <a:gsLst>
              <a:gs pos="0">
                <a:srgbClr val="6666FF"/>
              </a:gs>
              <a:gs pos="100000">
                <a:srgbClr val="CCECFF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2" name="AutoShape 12"/>
          <p:cNvSpPr>
            <a:spLocks noChangeArrowheads="1"/>
          </p:cNvSpPr>
          <p:nvPr/>
        </p:nvSpPr>
        <p:spPr bwMode="auto">
          <a:xfrm rot="5400000" flipV="1">
            <a:off x="2773363" y="3352800"/>
            <a:ext cx="122238" cy="261937"/>
          </a:xfrm>
          <a:prstGeom prst="triangle">
            <a:avLst>
              <a:gd name="adj" fmla="val 50000"/>
            </a:avLst>
          </a:prstGeom>
          <a:solidFill>
            <a:srgbClr val="6666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3" name="Rectangle 13"/>
          <p:cNvSpPr>
            <a:spLocks noChangeArrowheads="1"/>
          </p:cNvSpPr>
          <p:nvPr/>
        </p:nvSpPr>
        <p:spPr bwMode="auto">
          <a:xfrm flipH="1">
            <a:off x="4344988" y="3270250"/>
            <a:ext cx="60325" cy="1439863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rgbClr val="6666FF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4" name="AutoShape 14"/>
          <p:cNvSpPr>
            <a:spLocks noChangeArrowheads="1"/>
          </p:cNvSpPr>
          <p:nvPr/>
        </p:nvSpPr>
        <p:spPr bwMode="auto">
          <a:xfrm flipH="1" flipV="1">
            <a:off x="4314825" y="4684713"/>
            <a:ext cx="122238" cy="261937"/>
          </a:xfrm>
          <a:prstGeom prst="triangle">
            <a:avLst>
              <a:gd name="adj" fmla="val 50000"/>
            </a:avLst>
          </a:prstGeom>
          <a:solidFill>
            <a:srgbClr val="6666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5" name="AutoShape 15"/>
          <p:cNvSpPr>
            <a:spLocks noChangeArrowheads="1"/>
          </p:cNvSpPr>
          <p:nvPr/>
        </p:nvSpPr>
        <p:spPr bwMode="auto">
          <a:xfrm rot="10800000" flipV="1">
            <a:off x="4314825" y="1974850"/>
            <a:ext cx="122238" cy="261938"/>
          </a:xfrm>
          <a:prstGeom prst="triangle">
            <a:avLst>
              <a:gd name="adj" fmla="val 50000"/>
            </a:avLst>
          </a:prstGeom>
          <a:solidFill>
            <a:srgbClr val="6666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595563" y="2614613"/>
            <a:ext cx="3644900" cy="1692275"/>
            <a:chOff x="1948" y="1891"/>
            <a:chExt cx="2296" cy="1066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 rot="-2564359">
              <a:off x="1948" y="1891"/>
              <a:ext cx="1220" cy="77"/>
              <a:chOff x="1387" y="1851"/>
              <a:chExt cx="1220" cy="77"/>
            </a:xfrm>
          </p:grpSpPr>
          <p:sp>
            <p:nvSpPr>
              <p:cNvPr id="156699" name="Rectangle 18"/>
              <p:cNvSpPr>
                <a:spLocks noChangeArrowheads="1"/>
              </p:cNvSpPr>
              <p:nvPr/>
            </p:nvSpPr>
            <p:spPr bwMode="auto">
              <a:xfrm rot="5400000">
                <a:off x="1971" y="1437"/>
                <a:ext cx="38" cy="907"/>
              </a:xfrm>
              <a:prstGeom prst="rect">
                <a:avLst/>
              </a:prstGeom>
              <a:gradFill rotWithShape="0">
                <a:gsLst>
                  <a:gs pos="0">
                    <a:srgbClr val="6666FF"/>
                  </a:gs>
                  <a:gs pos="50000">
                    <a:srgbClr val="CCECFF"/>
                  </a:gs>
                  <a:gs pos="100000">
                    <a:srgbClr val="6666FF"/>
                  </a:gs>
                </a:gsLst>
                <a:lin ang="18900000" scaled="1"/>
              </a:gradFill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6700" name="AutoShape 19"/>
              <p:cNvSpPr>
                <a:spLocks noChangeArrowheads="1"/>
              </p:cNvSpPr>
              <p:nvPr/>
            </p:nvSpPr>
            <p:spPr bwMode="auto">
              <a:xfrm rot="5400000" flipV="1">
                <a:off x="1431" y="1807"/>
                <a:ext cx="77" cy="165"/>
              </a:xfrm>
              <a:prstGeom prst="triangle">
                <a:avLst>
                  <a:gd name="adj" fmla="val 50000"/>
                </a:avLst>
              </a:prstGeom>
              <a:solidFill>
                <a:srgbClr val="6666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6701" name="AutoShape 20"/>
              <p:cNvSpPr>
                <a:spLocks noChangeArrowheads="1"/>
              </p:cNvSpPr>
              <p:nvPr/>
            </p:nvSpPr>
            <p:spPr bwMode="auto">
              <a:xfrm rot="-5400000" flipH="1" flipV="1">
                <a:off x="2486" y="1807"/>
                <a:ext cx="77" cy="165"/>
              </a:xfrm>
              <a:prstGeom prst="triangle">
                <a:avLst>
                  <a:gd name="adj" fmla="val 50000"/>
                </a:avLst>
              </a:prstGeom>
              <a:solidFill>
                <a:srgbClr val="6666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 rot="-2564359">
              <a:off x="3024" y="2880"/>
              <a:ext cx="1220" cy="77"/>
              <a:chOff x="1387" y="1851"/>
              <a:chExt cx="1220" cy="77"/>
            </a:xfrm>
          </p:grpSpPr>
          <p:sp>
            <p:nvSpPr>
              <p:cNvPr id="156696" name="Rectangle 22"/>
              <p:cNvSpPr>
                <a:spLocks noChangeArrowheads="1"/>
              </p:cNvSpPr>
              <p:nvPr/>
            </p:nvSpPr>
            <p:spPr bwMode="auto">
              <a:xfrm rot="5400000">
                <a:off x="1971" y="1437"/>
                <a:ext cx="38" cy="907"/>
              </a:xfrm>
              <a:prstGeom prst="rect">
                <a:avLst/>
              </a:prstGeom>
              <a:gradFill rotWithShape="0">
                <a:gsLst>
                  <a:gs pos="0">
                    <a:srgbClr val="6666FF"/>
                  </a:gs>
                  <a:gs pos="50000">
                    <a:srgbClr val="CCECFF"/>
                  </a:gs>
                  <a:gs pos="100000">
                    <a:srgbClr val="6666FF"/>
                  </a:gs>
                </a:gsLst>
                <a:lin ang="18900000" scaled="1"/>
              </a:gradFill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6697" name="AutoShape 23"/>
              <p:cNvSpPr>
                <a:spLocks noChangeArrowheads="1"/>
              </p:cNvSpPr>
              <p:nvPr/>
            </p:nvSpPr>
            <p:spPr bwMode="auto">
              <a:xfrm rot="5400000" flipV="1">
                <a:off x="1431" y="1807"/>
                <a:ext cx="77" cy="165"/>
              </a:xfrm>
              <a:prstGeom prst="triangle">
                <a:avLst>
                  <a:gd name="adj" fmla="val 50000"/>
                </a:avLst>
              </a:prstGeom>
              <a:solidFill>
                <a:srgbClr val="6666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6698" name="AutoShape 24"/>
              <p:cNvSpPr>
                <a:spLocks noChangeArrowheads="1"/>
              </p:cNvSpPr>
              <p:nvPr/>
            </p:nvSpPr>
            <p:spPr bwMode="auto">
              <a:xfrm rot="-5400000" flipH="1" flipV="1">
                <a:off x="2486" y="1807"/>
                <a:ext cx="77" cy="165"/>
              </a:xfrm>
              <a:prstGeom prst="triangle">
                <a:avLst>
                  <a:gd name="adj" fmla="val 50000"/>
                </a:avLst>
              </a:prstGeom>
              <a:solidFill>
                <a:srgbClr val="6666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156687" name="Rectangle 25"/>
          <p:cNvSpPr>
            <a:spLocks noChangeArrowheads="1"/>
          </p:cNvSpPr>
          <p:nvPr/>
        </p:nvSpPr>
        <p:spPr bwMode="auto">
          <a:xfrm rot="18764359" flipH="1">
            <a:off x="5204619" y="1966119"/>
            <a:ext cx="60325" cy="1439863"/>
          </a:xfrm>
          <a:prstGeom prst="rect">
            <a:avLst/>
          </a:prstGeom>
          <a:gradFill rotWithShape="0">
            <a:gsLst>
              <a:gs pos="0">
                <a:srgbClr val="6666FF"/>
              </a:gs>
              <a:gs pos="50000">
                <a:srgbClr val="CCECFF"/>
              </a:gs>
              <a:gs pos="100000">
                <a:srgbClr val="6666FF"/>
              </a:gs>
            </a:gsLst>
            <a:lin ang="27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8" name="AutoShape 26"/>
          <p:cNvSpPr>
            <a:spLocks noChangeArrowheads="1"/>
          </p:cNvSpPr>
          <p:nvPr/>
        </p:nvSpPr>
        <p:spPr bwMode="auto">
          <a:xfrm rot="-2835641" flipH="1" flipV="1">
            <a:off x="5780088" y="3113088"/>
            <a:ext cx="122237" cy="261937"/>
          </a:xfrm>
          <a:prstGeom prst="triangle">
            <a:avLst>
              <a:gd name="adj" fmla="val 50000"/>
            </a:avLst>
          </a:prstGeom>
          <a:solidFill>
            <a:srgbClr val="6666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9" name="AutoShape 27"/>
          <p:cNvSpPr>
            <a:spLocks noChangeArrowheads="1"/>
          </p:cNvSpPr>
          <p:nvPr/>
        </p:nvSpPr>
        <p:spPr bwMode="auto">
          <a:xfrm rot="7964359" flipV="1">
            <a:off x="4549775" y="1976438"/>
            <a:ext cx="122237" cy="261938"/>
          </a:xfrm>
          <a:prstGeom prst="triangle">
            <a:avLst>
              <a:gd name="adj" fmla="val 50000"/>
            </a:avLst>
          </a:prstGeom>
          <a:solidFill>
            <a:srgbClr val="6666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90" name="Rectangle 28"/>
          <p:cNvSpPr>
            <a:spLocks noChangeArrowheads="1"/>
          </p:cNvSpPr>
          <p:nvPr/>
        </p:nvSpPr>
        <p:spPr bwMode="auto">
          <a:xfrm rot="18764359" flipH="1">
            <a:off x="3496469" y="3536156"/>
            <a:ext cx="60325" cy="1439863"/>
          </a:xfrm>
          <a:prstGeom prst="rect">
            <a:avLst/>
          </a:prstGeom>
          <a:gradFill rotWithShape="0">
            <a:gsLst>
              <a:gs pos="0">
                <a:srgbClr val="6666FF"/>
              </a:gs>
              <a:gs pos="50000">
                <a:srgbClr val="CCECFF"/>
              </a:gs>
              <a:gs pos="100000">
                <a:srgbClr val="6666FF"/>
              </a:gs>
            </a:gsLst>
            <a:lin ang="27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91" name="AutoShape 29"/>
          <p:cNvSpPr>
            <a:spLocks noChangeArrowheads="1"/>
          </p:cNvSpPr>
          <p:nvPr/>
        </p:nvSpPr>
        <p:spPr bwMode="auto">
          <a:xfrm rot="-2835641" flipH="1" flipV="1">
            <a:off x="4071938" y="4683125"/>
            <a:ext cx="122238" cy="261937"/>
          </a:xfrm>
          <a:prstGeom prst="triangle">
            <a:avLst>
              <a:gd name="adj" fmla="val 50000"/>
            </a:avLst>
          </a:prstGeom>
          <a:solidFill>
            <a:srgbClr val="6666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92" name="AutoShape 30"/>
          <p:cNvSpPr>
            <a:spLocks noChangeArrowheads="1"/>
          </p:cNvSpPr>
          <p:nvPr/>
        </p:nvSpPr>
        <p:spPr bwMode="auto">
          <a:xfrm rot="7964359" flipV="1">
            <a:off x="2841625" y="3546475"/>
            <a:ext cx="122238" cy="261938"/>
          </a:xfrm>
          <a:prstGeom prst="triangle">
            <a:avLst>
              <a:gd name="adj" fmla="val 50000"/>
            </a:avLst>
          </a:prstGeom>
          <a:solidFill>
            <a:srgbClr val="6666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93" name="Rectangle 31"/>
          <p:cNvSpPr>
            <a:spLocks noChangeArrowheads="1"/>
          </p:cNvSpPr>
          <p:nvPr/>
        </p:nvSpPr>
        <p:spPr bwMode="auto">
          <a:xfrm rot="10800000">
            <a:off x="4341813" y="2174875"/>
            <a:ext cx="60325" cy="1331913"/>
          </a:xfrm>
          <a:prstGeom prst="rect">
            <a:avLst/>
          </a:prstGeom>
          <a:gradFill rotWithShape="0">
            <a:gsLst>
              <a:gs pos="0">
                <a:srgbClr val="6666FF"/>
              </a:gs>
              <a:gs pos="100000">
                <a:srgbClr val="CCECFF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AF902-FDD3-4E32-80A9-DBDBEFEB949F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537026" name="Rectangle 2"/>
          <p:cNvSpPr>
            <a:spLocks noChangeArrowheads="1"/>
          </p:cNvSpPr>
          <p:nvPr/>
        </p:nvSpPr>
        <p:spPr bwMode="auto">
          <a:xfrm>
            <a:off x="1066800" y="1143000"/>
            <a:ext cx="6934200" cy="4572000"/>
          </a:xfrm>
          <a:prstGeom prst="rect">
            <a:avLst/>
          </a:prstGeom>
          <a:solidFill>
            <a:srgbClr val="FF99FF"/>
          </a:solidFill>
          <a:ln w="17463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27125" y="1466850"/>
            <a:ext cx="6494463" cy="4141788"/>
            <a:chOff x="710" y="924"/>
            <a:chExt cx="4091" cy="2609"/>
          </a:xfrm>
        </p:grpSpPr>
        <p:sp>
          <p:nvSpPr>
            <p:cNvPr id="157705" name="Freeform 4"/>
            <p:cNvSpPr>
              <a:spLocks/>
            </p:cNvSpPr>
            <p:nvPr/>
          </p:nvSpPr>
          <p:spPr bwMode="auto">
            <a:xfrm>
              <a:off x="3996" y="1637"/>
              <a:ext cx="805" cy="341"/>
            </a:xfrm>
            <a:custGeom>
              <a:avLst/>
              <a:gdLst>
                <a:gd name="T0" fmla="*/ 7 w 84"/>
                <a:gd name="T1" fmla="*/ 0 h 40"/>
                <a:gd name="T2" fmla="*/ 0 w 84"/>
                <a:gd name="T3" fmla="*/ 6 h 40"/>
                <a:gd name="T4" fmla="*/ 0 w 84"/>
                <a:gd name="T5" fmla="*/ 33 h 40"/>
                <a:gd name="T6" fmla="*/ 7 w 84"/>
                <a:gd name="T7" fmla="*/ 40 h 40"/>
                <a:gd name="T8" fmla="*/ 77 w 84"/>
                <a:gd name="T9" fmla="*/ 40 h 40"/>
                <a:gd name="T10" fmla="*/ 84 w 84"/>
                <a:gd name="T11" fmla="*/ 33 h 40"/>
                <a:gd name="T12" fmla="*/ 84 w 84"/>
                <a:gd name="T13" fmla="*/ 6 h 40"/>
                <a:gd name="T14" fmla="*/ 77 w 84"/>
                <a:gd name="T15" fmla="*/ 0 h 40"/>
                <a:gd name="T16" fmla="*/ 7 w 84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4"/>
                <a:gd name="T28" fmla="*/ 0 h 40"/>
                <a:gd name="T29" fmla="*/ 84 w 8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4" h="40">
                  <a:moveTo>
                    <a:pt x="7" y="0"/>
                  </a:moveTo>
                  <a:cubicBezTo>
                    <a:pt x="3" y="0"/>
                    <a:pt x="0" y="3"/>
                    <a:pt x="0" y="6"/>
                  </a:cubicBezTo>
                  <a:lnTo>
                    <a:pt x="0" y="33"/>
                  </a:lnTo>
                  <a:cubicBezTo>
                    <a:pt x="0" y="37"/>
                    <a:pt x="3" y="40"/>
                    <a:pt x="7" y="40"/>
                  </a:cubicBezTo>
                  <a:lnTo>
                    <a:pt x="77" y="40"/>
                  </a:lnTo>
                  <a:cubicBezTo>
                    <a:pt x="81" y="40"/>
                    <a:pt x="84" y="37"/>
                    <a:pt x="84" y="33"/>
                  </a:cubicBezTo>
                  <a:lnTo>
                    <a:pt x="84" y="6"/>
                  </a:lnTo>
                  <a:cubicBezTo>
                    <a:pt x="84" y="3"/>
                    <a:pt x="81" y="0"/>
                    <a:pt x="77" y="0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chemeClr val="accent2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06" name="Rectangle 5"/>
            <p:cNvSpPr>
              <a:spLocks noChangeArrowheads="1"/>
            </p:cNvSpPr>
            <p:nvPr/>
          </p:nvSpPr>
          <p:spPr bwMode="auto">
            <a:xfrm>
              <a:off x="4128" y="1728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組織人員</a:t>
              </a:r>
              <a:endParaRPr lang="zh-TW" altLang="en-US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7707" name="Freeform 6"/>
            <p:cNvSpPr>
              <a:spLocks/>
            </p:cNvSpPr>
            <p:nvPr/>
          </p:nvSpPr>
          <p:spPr bwMode="auto">
            <a:xfrm>
              <a:off x="787" y="1637"/>
              <a:ext cx="805" cy="341"/>
            </a:xfrm>
            <a:custGeom>
              <a:avLst/>
              <a:gdLst>
                <a:gd name="T0" fmla="*/ 7 w 84"/>
                <a:gd name="T1" fmla="*/ 0 h 40"/>
                <a:gd name="T2" fmla="*/ 0 w 84"/>
                <a:gd name="T3" fmla="*/ 6 h 40"/>
                <a:gd name="T4" fmla="*/ 0 w 84"/>
                <a:gd name="T5" fmla="*/ 33 h 40"/>
                <a:gd name="T6" fmla="*/ 7 w 84"/>
                <a:gd name="T7" fmla="*/ 40 h 40"/>
                <a:gd name="T8" fmla="*/ 77 w 84"/>
                <a:gd name="T9" fmla="*/ 40 h 40"/>
                <a:gd name="T10" fmla="*/ 84 w 84"/>
                <a:gd name="T11" fmla="*/ 33 h 40"/>
                <a:gd name="T12" fmla="*/ 84 w 84"/>
                <a:gd name="T13" fmla="*/ 6 h 40"/>
                <a:gd name="T14" fmla="*/ 77 w 84"/>
                <a:gd name="T15" fmla="*/ 0 h 40"/>
                <a:gd name="T16" fmla="*/ 7 w 84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4"/>
                <a:gd name="T28" fmla="*/ 0 h 40"/>
                <a:gd name="T29" fmla="*/ 84 w 8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4" h="40">
                  <a:moveTo>
                    <a:pt x="7" y="0"/>
                  </a:moveTo>
                  <a:cubicBezTo>
                    <a:pt x="3" y="0"/>
                    <a:pt x="0" y="3"/>
                    <a:pt x="0" y="6"/>
                  </a:cubicBezTo>
                  <a:lnTo>
                    <a:pt x="0" y="33"/>
                  </a:lnTo>
                  <a:cubicBezTo>
                    <a:pt x="0" y="37"/>
                    <a:pt x="3" y="40"/>
                    <a:pt x="7" y="40"/>
                  </a:cubicBezTo>
                  <a:lnTo>
                    <a:pt x="77" y="40"/>
                  </a:lnTo>
                  <a:cubicBezTo>
                    <a:pt x="81" y="40"/>
                    <a:pt x="84" y="37"/>
                    <a:pt x="84" y="33"/>
                  </a:cubicBezTo>
                  <a:lnTo>
                    <a:pt x="84" y="6"/>
                  </a:lnTo>
                  <a:cubicBezTo>
                    <a:pt x="84" y="3"/>
                    <a:pt x="81" y="0"/>
                    <a:pt x="77" y="0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chemeClr val="tx2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08" name="Rectangle 7"/>
            <p:cNvSpPr>
              <a:spLocks noChangeArrowheads="1"/>
            </p:cNvSpPr>
            <p:nvPr/>
          </p:nvSpPr>
          <p:spPr bwMode="auto">
            <a:xfrm>
              <a:off x="960" y="1728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任務技能</a:t>
              </a:r>
              <a:endParaRPr lang="zh-TW" altLang="en-US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7709" name="Freeform 8"/>
            <p:cNvSpPr>
              <a:spLocks/>
            </p:cNvSpPr>
            <p:nvPr/>
          </p:nvSpPr>
          <p:spPr bwMode="auto">
            <a:xfrm>
              <a:off x="2320" y="3192"/>
              <a:ext cx="795" cy="341"/>
            </a:xfrm>
            <a:custGeom>
              <a:avLst/>
              <a:gdLst>
                <a:gd name="T0" fmla="*/ 6 w 83"/>
                <a:gd name="T1" fmla="*/ 0 h 40"/>
                <a:gd name="T2" fmla="*/ 0 w 83"/>
                <a:gd name="T3" fmla="*/ 7 h 40"/>
                <a:gd name="T4" fmla="*/ 0 w 83"/>
                <a:gd name="T5" fmla="*/ 34 h 40"/>
                <a:gd name="T6" fmla="*/ 6 w 83"/>
                <a:gd name="T7" fmla="*/ 40 h 40"/>
                <a:gd name="T8" fmla="*/ 77 w 83"/>
                <a:gd name="T9" fmla="*/ 40 h 40"/>
                <a:gd name="T10" fmla="*/ 83 w 83"/>
                <a:gd name="T11" fmla="*/ 34 h 40"/>
                <a:gd name="T12" fmla="*/ 83 w 83"/>
                <a:gd name="T13" fmla="*/ 7 h 40"/>
                <a:gd name="T14" fmla="*/ 77 w 83"/>
                <a:gd name="T15" fmla="*/ 0 h 40"/>
                <a:gd name="T16" fmla="*/ 6 w 83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3"/>
                <a:gd name="T28" fmla="*/ 0 h 40"/>
                <a:gd name="T29" fmla="*/ 83 w 83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3" h="40">
                  <a:moveTo>
                    <a:pt x="6" y="0"/>
                  </a:moveTo>
                  <a:cubicBezTo>
                    <a:pt x="3" y="0"/>
                    <a:pt x="0" y="3"/>
                    <a:pt x="0" y="7"/>
                  </a:cubicBezTo>
                  <a:lnTo>
                    <a:pt x="0" y="34"/>
                  </a:lnTo>
                  <a:cubicBezTo>
                    <a:pt x="0" y="37"/>
                    <a:pt x="3" y="40"/>
                    <a:pt x="6" y="40"/>
                  </a:cubicBezTo>
                  <a:lnTo>
                    <a:pt x="77" y="40"/>
                  </a:lnTo>
                  <a:cubicBezTo>
                    <a:pt x="80" y="40"/>
                    <a:pt x="83" y="37"/>
                    <a:pt x="83" y="34"/>
                  </a:cubicBezTo>
                  <a:lnTo>
                    <a:pt x="83" y="7"/>
                  </a:lnTo>
                  <a:cubicBezTo>
                    <a:pt x="83" y="3"/>
                    <a:pt x="80" y="0"/>
                    <a:pt x="77" y="0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00CC00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10" name="Rectangle 9"/>
            <p:cNvSpPr>
              <a:spLocks noChangeArrowheads="1"/>
            </p:cNvSpPr>
            <p:nvPr/>
          </p:nvSpPr>
          <p:spPr bwMode="auto">
            <a:xfrm>
              <a:off x="2448" y="3264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管理風革</a:t>
              </a:r>
              <a:endParaRPr lang="zh-TW" altLang="en-US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7711" name="Freeform 10"/>
            <p:cNvSpPr>
              <a:spLocks/>
            </p:cNvSpPr>
            <p:nvPr/>
          </p:nvSpPr>
          <p:spPr bwMode="auto">
            <a:xfrm>
              <a:off x="3996" y="2691"/>
              <a:ext cx="805" cy="331"/>
            </a:xfrm>
            <a:custGeom>
              <a:avLst/>
              <a:gdLst>
                <a:gd name="T0" fmla="*/ 7 w 84"/>
                <a:gd name="T1" fmla="*/ 0 h 39"/>
                <a:gd name="T2" fmla="*/ 0 w 84"/>
                <a:gd name="T3" fmla="*/ 6 h 39"/>
                <a:gd name="T4" fmla="*/ 0 w 84"/>
                <a:gd name="T5" fmla="*/ 33 h 39"/>
                <a:gd name="T6" fmla="*/ 7 w 84"/>
                <a:gd name="T7" fmla="*/ 39 h 39"/>
                <a:gd name="T8" fmla="*/ 77 w 84"/>
                <a:gd name="T9" fmla="*/ 39 h 39"/>
                <a:gd name="T10" fmla="*/ 84 w 84"/>
                <a:gd name="T11" fmla="*/ 33 h 39"/>
                <a:gd name="T12" fmla="*/ 84 w 84"/>
                <a:gd name="T13" fmla="*/ 6 h 39"/>
                <a:gd name="T14" fmla="*/ 77 w 84"/>
                <a:gd name="T15" fmla="*/ 0 h 39"/>
                <a:gd name="T16" fmla="*/ 7 w 84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4"/>
                <a:gd name="T28" fmla="*/ 0 h 39"/>
                <a:gd name="T29" fmla="*/ 84 w 84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4" h="39">
                  <a:moveTo>
                    <a:pt x="7" y="0"/>
                  </a:moveTo>
                  <a:cubicBezTo>
                    <a:pt x="3" y="0"/>
                    <a:pt x="0" y="2"/>
                    <a:pt x="0" y="6"/>
                  </a:cubicBezTo>
                  <a:lnTo>
                    <a:pt x="0" y="33"/>
                  </a:lnTo>
                  <a:cubicBezTo>
                    <a:pt x="0" y="36"/>
                    <a:pt x="3" y="39"/>
                    <a:pt x="7" y="39"/>
                  </a:cubicBezTo>
                  <a:lnTo>
                    <a:pt x="77" y="39"/>
                  </a:lnTo>
                  <a:cubicBezTo>
                    <a:pt x="81" y="39"/>
                    <a:pt x="84" y="36"/>
                    <a:pt x="84" y="33"/>
                  </a:cubicBezTo>
                  <a:lnTo>
                    <a:pt x="84" y="6"/>
                  </a:lnTo>
                  <a:cubicBezTo>
                    <a:pt x="84" y="2"/>
                    <a:pt x="81" y="0"/>
                    <a:pt x="77" y="0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chemeClr val="accent1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12" name="Rectangle 11"/>
            <p:cNvSpPr>
              <a:spLocks noChangeArrowheads="1"/>
            </p:cNvSpPr>
            <p:nvPr/>
          </p:nvSpPr>
          <p:spPr bwMode="auto">
            <a:xfrm>
              <a:off x="4128" y="2784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營運系統</a:t>
              </a:r>
              <a:endParaRPr lang="zh-TW" altLang="en-US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7713" name="Freeform 12"/>
            <p:cNvSpPr>
              <a:spLocks/>
            </p:cNvSpPr>
            <p:nvPr/>
          </p:nvSpPr>
          <p:spPr bwMode="auto">
            <a:xfrm>
              <a:off x="2320" y="924"/>
              <a:ext cx="795" cy="340"/>
            </a:xfrm>
            <a:custGeom>
              <a:avLst/>
              <a:gdLst>
                <a:gd name="T0" fmla="*/ 6 w 83"/>
                <a:gd name="T1" fmla="*/ 0 h 40"/>
                <a:gd name="T2" fmla="*/ 0 w 83"/>
                <a:gd name="T3" fmla="*/ 7 h 40"/>
                <a:gd name="T4" fmla="*/ 0 w 83"/>
                <a:gd name="T5" fmla="*/ 33 h 40"/>
                <a:gd name="T6" fmla="*/ 6 w 83"/>
                <a:gd name="T7" fmla="*/ 40 h 40"/>
                <a:gd name="T8" fmla="*/ 77 w 83"/>
                <a:gd name="T9" fmla="*/ 40 h 40"/>
                <a:gd name="T10" fmla="*/ 83 w 83"/>
                <a:gd name="T11" fmla="*/ 33 h 40"/>
                <a:gd name="T12" fmla="*/ 83 w 83"/>
                <a:gd name="T13" fmla="*/ 7 h 40"/>
                <a:gd name="T14" fmla="*/ 77 w 83"/>
                <a:gd name="T15" fmla="*/ 0 h 40"/>
                <a:gd name="T16" fmla="*/ 6 w 83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3"/>
                <a:gd name="T28" fmla="*/ 0 h 40"/>
                <a:gd name="T29" fmla="*/ 83 w 83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3" h="40">
                  <a:moveTo>
                    <a:pt x="6" y="0"/>
                  </a:moveTo>
                  <a:cubicBezTo>
                    <a:pt x="3" y="0"/>
                    <a:pt x="0" y="3"/>
                    <a:pt x="0" y="7"/>
                  </a:cubicBezTo>
                  <a:lnTo>
                    <a:pt x="0" y="33"/>
                  </a:lnTo>
                  <a:cubicBezTo>
                    <a:pt x="0" y="37"/>
                    <a:pt x="3" y="40"/>
                    <a:pt x="6" y="40"/>
                  </a:cubicBezTo>
                  <a:lnTo>
                    <a:pt x="77" y="40"/>
                  </a:lnTo>
                  <a:cubicBezTo>
                    <a:pt x="80" y="40"/>
                    <a:pt x="83" y="37"/>
                    <a:pt x="83" y="33"/>
                  </a:cubicBezTo>
                  <a:lnTo>
                    <a:pt x="83" y="7"/>
                  </a:lnTo>
                  <a:cubicBezTo>
                    <a:pt x="83" y="3"/>
                    <a:pt x="80" y="0"/>
                    <a:pt x="77" y="0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folHlink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14" name="Rectangle 13"/>
            <p:cNvSpPr>
              <a:spLocks noChangeArrowheads="1"/>
            </p:cNvSpPr>
            <p:nvPr/>
          </p:nvSpPr>
          <p:spPr bwMode="auto">
            <a:xfrm>
              <a:off x="2448" y="1008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企業價值</a:t>
              </a:r>
            </a:p>
          </p:txBody>
        </p:sp>
        <p:sp>
          <p:nvSpPr>
            <p:cNvPr id="157715" name="Freeform 14"/>
            <p:cNvSpPr>
              <a:spLocks/>
            </p:cNvSpPr>
            <p:nvPr/>
          </p:nvSpPr>
          <p:spPr bwMode="auto">
            <a:xfrm>
              <a:off x="787" y="2657"/>
              <a:ext cx="805" cy="331"/>
            </a:xfrm>
            <a:custGeom>
              <a:avLst/>
              <a:gdLst>
                <a:gd name="T0" fmla="*/ 7 w 84"/>
                <a:gd name="T1" fmla="*/ 0 h 39"/>
                <a:gd name="T2" fmla="*/ 0 w 84"/>
                <a:gd name="T3" fmla="*/ 6 h 39"/>
                <a:gd name="T4" fmla="*/ 0 w 84"/>
                <a:gd name="T5" fmla="*/ 33 h 39"/>
                <a:gd name="T6" fmla="*/ 7 w 84"/>
                <a:gd name="T7" fmla="*/ 39 h 39"/>
                <a:gd name="T8" fmla="*/ 77 w 84"/>
                <a:gd name="T9" fmla="*/ 39 h 39"/>
                <a:gd name="T10" fmla="*/ 84 w 84"/>
                <a:gd name="T11" fmla="*/ 33 h 39"/>
                <a:gd name="T12" fmla="*/ 84 w 84"/>
                <a:gd name="T13" fmla="*/ 6 h 39"/>
                <a:gd name="T14" fmla="*/ 77 w 84"/>
                <a:gd name="T15" fmla="*/ 0 h 39"/>
                <a:gd name="T16" fmla="*/ 7 w 84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4"/>
                <a:gd name="T28" fmla="*/ 0 h 39"/>
                <a:gd name="T29" fmla="*/ 84 w 84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4" h="39">
                  <a:moveTo>
                    <a:pt x="7" y="0"/>
                  </a:moveTo>
                  <a:cubicBezTo>
                    <a:pt x="3" y="0"/>
                    <a:pt x="0" y="3"/>
                    <a:pt x="0" y="6"/>
                  </a:cubicBezTo>
                  <a:lnTo>
                    <a:pt x="0" y="33"/>
                  </a:lnTo>
                  <a:cubicBezTo>
                    <a:pt x="0" y="36"/>
                    <a:pt x="3" y="39"/>
                    <a:pt x="7" y="39"/>
                  </a:cubicBezTo>
                  <a:lnTo>
                    <a:pt x="77" y="39"/>
                  </a:lnTo>
                  <a:cubicBezTo>
                    <a:pt x="81" y="39"/>
                    <a:pt x="84" y="36"/>
                    <a:pt x="84" y="33"/>
                  </a:cubicBezTo>
                  <a:lnTo>
                    <a:pt x="84" y="6"/>
                  </a:lnTo>
                  <a:cubicBezTo>
                    <a:pt x="84" y="3"/>
                    <a:pt x="81" y="0"/>
                    <a:pt x="77" y="0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00CC99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16" name="Rectangle 15"/>
            <p:cNvSpPr>
              <a:spLocks noChangeArrowheads="1"/>
            </p:cNvSpPr>
            <p:nvPr/>
          </p:nvSpPr>
          <p:spPr bwMode="auto">
            <a:xfrm>
              <a:off x="912" y="2736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組織結構</a:t>
              </a:r>
              <a:endParaRPr lang="zh-TW" altLang="en-US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7717" name="Freeform 16"/>
            <p:cNvSpPr>
              <a:spLocks/>
            </p:cNvSpPr>
            <p:nvPr/>
          </p:nvSpPr>
          <p:spPr bwMode="auto">
            <a:xfrm>
              <a:off x="1898" y="1637"/>
              <a:ext cx="1715" cy="1249"/>
            </a:xfrm>
            <a:custGeom>
              <a:avLst/>
              <a:gdLst>
                <a:gd name="T0" fmla="*/ 45 w 179"/>
                <a:gd name="T1" fmla="*/ 0 h 147"/>
                <a:gd name="T2" fmla="*/ 0 w 179"/>
                <a:gd name="T3" fmla="*/ 74 h 147"/>
                <a:gd name="T4" fmla="*/ 45 w 179"/>
                <a:gd name="T5" fmla="*/ 147 h 147"/>
                <a:gd name="T6" fmla="*/ 134 w 179"/>
                <a:gd name="T7" fmla="*/ 147 h 147"/>
                <a:gd name="T8" fmla="*/ 179 w 179"/>
                <a:gd name="T9" fmla="*/ 74 h 147"/>
                <a:gd name="T10" fmla="*/ 134 w 179"/>
                <a:gd name="T11" fmla="*/ 0 h 147"/>
                <a:gd name="T12" fmla="*/ 45 w 179"/>
                <a:gd name="T13" fmla="*/ 0 h 1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9"/>
                <a:gd name="T22" fmla="*/ 0 h 147"/>
                <a:gd name="T23" fmla="*/ 179 w 179"/>
                <a:gd name="T24" fmla="*/ 147 h 14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9" h="147">
                  <a:moveTo>
                    <a:pt x="45" y="0"/>
                  </a:moveTo>
                  <a:lnTo>
                    <a:pt x="0" y="74"/>
                  </a:lnTo>
                  <a:lnTo>
                    <a:pt x="45" y="147"/>
                  </a:lnTo>
                  <a:lnTo>
                    <a:pt x="134" y="147"/>
                  </a:lnTo>
                  <a:lnTo>
                    <a:pt x="179" y="74"/>
                  </a:lnTo>
                  <a:lnTo>
                    <a:pt x="134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hlink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170" y="1095"/>
              <a:ext cx="1150" cy="542"/>
              <a:chOff x="1146" y="1016"/>
              <a:chExt cx="1271" cy="569"/>
            </a:xfrm>
          </p:grpSpPr>
          <p:sp>
            <p:nvSpPr>
              <p:cNvPr id="157771" name="Line 18"/>
              <p:cNvSpPr>
                <a:spLocks noChangeShapeType="1"/>
              </p:cNvSpPr>
              <p:nvPr/>
            </p:nvSpPr>
            <p:spPr bwMode="auto">
              <a:xfrm flipV="1">
                <a:off x="1189" y="1042"/>
                <a:ext cx="1186" cy="516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72" name="Freeform 19"/>
              <p:cNvSpPr>
                <a:spLocks/>
              </p:cNvSpPr>
              <p:nvPr/>
            </p:nvSpPr>
            <p:spPr bwMode="auto">
              <a:xfrm>
                <a:off x="1146" y="1523"/>
                <a:ext cx="85" cy="62"/>
              </a:xfrm>
              <a:custGeom>
                <a:avLst/>
                <a:gdLst>
                  <a:gd name="T0" fmla="*/ 43 w 85"/>
                  <a:gd name="T1" fmla="*/ 0 h 62"/>
                  <a:gd name="T2" fmla="*/ 0 w 85"/>
                  <a:gd name="T3" fmla="*/ 62 h 62"/>
                  <a:gd name="T4" fmla="*/ 85 w 85"/>
                  <a:gd name="T5" fmla="*/ 62 h 62"/>
                  <a:gd name="T6" fmla="*/ 43 w 85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62"/>
                  <a:gd name="T14" fmla="*/ 85 w 8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62">
                    <a:moveTo>
                      <a:pt x="43" y="0"/>
                    </a:moveTo>
                    <a:lnTo>
                      <a:pt x="0" y="62"/>
                    </a:lnTo>
                    <a:lnTo>
                      <a:pt x="85" y="62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73" name="Freeform 20"/>
              <p:cNvSpPr>
                <a:spLocks/>
              </p:cNvSpPr>
              <p:nvPr/>
            </p:nvSpPr>
            <p:spPr bwMode="auto">
              <a:xfrm>
                <a:off x="2332" y="1016"/>
                <a:ext cx="85" cy="62"/>
              </a:xfrm>
              <a:custGeom>
                <a:avLst/>
                <a:gdLst>
                  <a:gd name="T0" fmla="*/ 43 w 85"/>
                  <a:gd name="T1" fmla="*/ 62 h 62"/>
                  <a:gd name="T2" fmla="*/ 85 w 85"/>
                  <a:gd name="T3" fmla="*/ 0 h 62"/>
                  <a:gd name="T4" fmla="*/ 0 w 85"/>
                  <a:gd name="T5" fmla="*/ 0 h 62"/>
                  <a:gd name="T6" fmla="*/ 43 w 85"/>
                  <a:gd name="T7" fmla="*/ 6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62"/>
                  <a:gd name="T14" fmla="*/ 85 w 8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62">
                    <a:moveTo>
                      <a:pt x="43" y="62"/>
                    </a:moveTo>
                    <a:lnTo>
                      <a:pt x="85" y="0"/>
                    </a:lnTo>
                    <a:lnTo>
                      <a:pt x="0" y="0"/>
                    </a:lnTo>
                    <a:lnTo>
                      <a:pt x="43" y="6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1132" y="1978"/>
              <a:ext cx="76" cy="679"/>
              <a:chOff x="1104" y="1941"/>
              <a:chExt cx="85" cy="712"/>
            </a:xfrm>
          </p:grpSpPr>
          <p:sp>
            <p:nvSpPr>
              <p:cNvPr id="157768" name="Line 22"/>
              <p:cNvSpPr>
                <a:spLocks noChangeShapeType="1"/>
              </p:cNvSpPr>
              <p:nvPr/>
            </p:nvSpPr>
            <p:spPr bwMode="auto">
              <a:xfrm>
                <a:off x="1146" y="1986"/>
                <a:ext cx="1" cy="622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69" name="Freeform 23"/>
              <p:cNvSpPr>
                <a:spLocks/>
              </p:cNvSpPr>
              <p:nvPr/>
            </p:nvSpPr>
            <p:spPr bwMode="auto">
              <a:xfrm>
                <a:off x="1115" y="1941"/>
                <a:ext cx="74" cy="62"/>
              </a:xfrm>
              <a:custGeom>
                <a:avLst/>
                <a:gdLst>
                  <a:gd name="T0" fmla="*/ 74 w 74"/>
                  <a:gd name="T1" fmla="*/ 62 h 62"/>
                  <a:gd name="T2" fmla="*/ 31 w 74"/>
                  <a:gd name="T3" fmla="*/ 0 h 62"/>
                  <a:gd name="T4" fmla="*/ 0 w 74"/>
                  <a:gd name="T5" fmla="*/ 62 h 62"/>
                  <a:gd name="T6" fmla="*/ 74 w 74"/>
                  <a:gd name="T7" fmla="*/ 6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62"/>
                  <a:gd name="T14" fmla="*/ 74 w 7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62">
                    <a:moveTo>
                      <a:pt x="74" y="62"/>
                    </a:moveTo>
                    <a:lnTo>
                      <a:pt x="31" y="0"/>
                    </a:lnTo>
                    <a:lnTo>
                      <a:pt x="0" y="62"/>
                    </a:lnTo>
                    <a:lnTo>
                      <a:pt x="74" y="6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70" name="Freeform 24"/>
              <p:cNvSpPr>
                <a:spLocks/>
              </p:cNvSpPr>
              <p:nvPr/>
            </p:nvSpPr>
            <p:spPr bwMode="auto">
              <a:xfrm>
                <a:off x="1104" y="2591"/>
                <a:ext cx="74" cy="62"/>
              </a:xfrm>
              <a:custGeom>
                <a:avLst/>
                <a:gdLst>
                  <a:gd name="T0" fmla="*/ 0 w 74"/>
                  <a:gd name="T1" fmla="*/ 0 h 62"/>
                  <a:gd name="T2" fmla="*/ 42 w 74"/>
                  <a:gd name="T3" fmla="*/ 62 h 62"/>
                  <a:gd name="T4" fmla="*/ 74 w 74"/>
                  <a:gd name="T5" fmla="*/ 0 h 62"/>
                  <a:gd name="T6" fmla="*/ 0 w 74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62"/>
                  <a:gd name="T14" fmla="*/ 74 w 7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62">
                    <a:moveTo>
                      <a:pt x="0" y="0"/>
                    </a:moveTo>
                    <a:lnTo>
                      <a:pt x="42" y="62"/>
                    </a:lnTo>
                    <a:lnTo>
                      <a:pt x="7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1132" y="2979"/>
              <a:ext cx="1188" cy="434"/>
              <a:chOff x="1104" y="2991"/>
              <a:chExt cx="1313" cy="454"/>
            </a:xfrm>
          </p:grpSpPr>
          <p:sp>
            <p:nvSpPr>
              <p:cNvPr id="157765" name="Line 26"/>
              <p:cNvSpPr>
                <a:spLocks noChangeShapeType="1"/>
              </p:cNvSpPr>
              <p:nvPr/>
            </p:nvSpPr>
            <p:spPr bwMode="auto">
              <a:xfrm>
                <a:off x="1157" y="3027"/>
                <a:ext cx="1207" cy="382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66" name="Freeform 27"/>
              <p:cNvSpPr>
                <a:spLocks/>
              </p:cNvSpPr>
              <p:nvPr/>
            </p:nvSpPr>
            <p:spPr bwMode="auto">
              <a:xfrm>
                <a:off x="1104" y="2991"/>
                <a:ext cx="85" cy="62"/>
              </a:xfrm>
              <a:custGeom>
                <a:avLst/>
                <a:gdLst>
                  <a:gd name="T0" fmla="*/ 85 w 85"/>
                  <a:gd name="T1" fmla="*/ 0 h 62"/>
                  <a:gd name="T2" fmla="*/ 0 w 85"/>
                  <a:gd name="T3" fmla="*/ 9 h 62"/>
                  <a:gd name="T4" fmla="*/ 53 w 85"/>
                  <a:gd name="T5" fmla="*/ 62 h 62"/>
                  <a:gd name="T6" fmla="*/ 85 w 85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62"/>
                  <a:gd name="T14" fmla="*/ 85 w 8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62">
                    <a:moveTo>
                      <a:pt x="85" y="0"/>
                    </a:moveTo>
                    <a:lnTo>
                      <a:pt x="0" y="9"/>
                    </a:lnTo>
                    <a:lnTo>
                      <a:pt x="53" y="62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67" name="Freeform 28"/>
              <p:cNvSpPr>
                <a:spLocks/>
              </p:cNvSpPr>
              <p:nvPr/>
            </p:nvSpPr>
            <p:spPr bwMode="auto">
              <a:xfrm>
                <a:off x="2332" y="3383"/>
                <a:ext cx="85" cy="62"/>
              </a:xfrm>
              <a:custGeom>
                <a:avLst/>
                <a:gdLst>
                  <a:gd name="T0" fmla="*/ 0 w 85"/>
                  <a:gd name="T1" fmla="*/ 62 h 62"/>
                  <a:gd name="T2" fmla="*/ 85 w 85"/>
                  <a:gd name="T3" fmla="*/ 44 h 62"/>
                  <a:gd name="T4" fmla="*/ 21 w 85"/>
                  <a:gd name="T5" fmla="*/ 0 h 62"/>
                  <a:gd name="T6" fmla="*/ 0 w 85"/>
                  <a:gd name="T7" fmla="*/ 6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62"/>
                  <a:gd name="T14" fmla="*/ 85 w 8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62">
                    <a:moveTo>
                      <a:pt x="0" y="62"/>
                    </a:moveTo>
                    <a:lnTo>
                      <a:pt x="85" y="44"/>
                    </a:lnTo>
                    <a:lnTo>
                      <a:pt x="21" y="0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3115" y="3013"/>
              <a:ext cx="1264" cy="391"/>
              <a:chOff x="3296" y="3027"/>
              <a:chExt cx="1397" cy="409"/>
            </a:xfrm>
          </p:grpSpPr>
          <p:sp>
            <p:nvSpPr>
              <p:cNvPr id="157762" name="Line 30"/>
              <p:cNvSpPr>
                <a:spLocks noChangeShapeType="1"/>
              </p:cNvSpPr>
              <p:nvPr/>
            </p:nvSpPr>
            <p:spPr bwMode="auto">
              <a:xfrm flipV="1">
                <a:off x="3349" y="3053"/>
                <a:ext cx="1291" cy="356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63" name="Freeform 31"/>
              <p:cNvSpPr>
                <a:spLocks/>
              </p:cNvSpPr>
              <p:nvPr/>
            </p:nvSpPr>
            <p:spPr bwMode="auto">
              <a:xfrm>
                <a:off x="3296" y="3374"/>
                <a:ext cx="84" cy="62"/>
              </a:xfrm>
              <a:custGeom>
                <a:avLst/>
                <a:gdLst>
                  <a:gd name="T0" fmla="*/ 63 w 84"/>
                  <a:gd name="T1" fmla="*/ 0 h 62"/>
                  <a:gd name="T2" fmla="*/ 0 w 84"/>
                  <a:gd name="T3" fmla="*/ 53 h 62"/>
                  <a:gd name="T4" fmla="*/ 84 w 84"/>
                  <a:gd name="T5" fmla="*/ 62 h 62"/>
                  <a:gd name="T6" fmla="*/ 63 w 84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62"/>
                  <a:gd name="T14" fmla="*/ 84 w 8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62">
                    <a:moveTo>
                      <a:pt x="63" y="0"/>
                    </a:moveTo>
                    <a:lnTo>
                      <a:pt x="0" y="53"/>
                    </a:lnTo>
                    <a:lnTo>
                      <a:pt x="84" y="62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64" name="Freeform 32"/>
              <p:cNvSpPr>
                <a:spLocks/>
              </p:cNvSpPr>
              <p:nvPr/>
            </p:nvSpPr>
            <p:spPr bwMode="auto">
              <a:xfrm>
                <a:off x="4609" y="3027"/>
                <a:ext cx="84" cy="62"/>
              </a:xfrm>
              <a:custGeom>
                <a:avLst/>
                <a:gdLst>
                  <a:gd name="T0" fmla="*/ 21 w 84"/>
                  <a:gd name="T1" fmla="*/ 62 h 62"/>
                  <a:gd name="T2" fmla="*/ 84 w 84"/>
                  <a:gd name="T3" fmla="*/ 9 h 62"/>
                  <a:gd name="T4" fmla="*/ 0 w 84"/>
                  <a:gd name="T5" fmla="*/ 0 h 62"/>
                  <a:gd name="T6" fmla="*/ 21 w 84"/>
                  <a:gd name="T7" fmla="*/ 6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62"/>
                  <a:gd name="T14" fmla="*/ 84 w 8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62">
                    <a:moveTo>
                      <a:pt x="21" y="62"/>
                    </a:moveTo>
                    <a:lnTo>
                      <a:pt x="84" y="9"/>
                    </a:lnTo>
                    <a:lnTo>
                      <a:pt x="0" y="0"/>
                    </a:lnTo>
                    <a:lnTo>
                      <a:pt x="21" y="6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3115" y="1060"/>
              <a:ext cx="1264" cy="577"/>
              <a:chOff x="3296" y="980"/>
              <a:chExt cx="1397" cy="605"/>
            </a:xfrm>
          </p:grpSpPr>
          <p:sp>
            <p:nvSpPr>
              <p:cNvPr id="157759" name="Line 34"/>
              <p:cNvSpPr>
                <a:spLocks noChangeShapeType="1"/>
              </p:cNvSpPr>
              <p:nvPr/>
            </p:nvSpPr>
            <p:spPr bwMode="auto">
              <a:xfrm>
                <a:off x="3338" y="1007"/>
                <a:ext cx="1313" cy="55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60" name="Freeform 35"/>
              <p:cNvSpPr>
                <a:spLocks/>
              </p:cNvSpPr>
              <p:nvPr/>
            </p:nvSpPr>
            <p:spPr bwMode="auto">
              <a:xfrm>
                <a:off x="3296" y="980"/>
                <a:ext cx="84" cy="53"/>
              </a:xfrm>
              <a:custGeom>
                <a:avLst/>
                <a:gdLst>
                  <a:gd name="T0" fmla="*/ 84 w 84"/>
                  <a:gd name="T1" fmla="*/ 0 h 53"/>
                  <a:gd name="T2" fmla="*/ 0 w 84"/>
                  <a:gd name="T3" fmla="*/ 0 h 53"/>
                  <a:gd name="T4" fmla="*/ 53 w 84"/>
                  <a:gd name="T5" fmla="*/ 53 h 53"/>
                  <a:gd name="T6" fmla="*/ 84 w 84"/>
                  <a:gd name="T7" fmla="*/ 0 h 5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53"/>
                  <a:gd name="T14" fmla="*/ 84 w 84"/>
                  <a:gd name="T15" fmla="*/ 53 h 5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53">
                    <a:moveTo>
                      <a:pt x="84" y="0"/>
                    </a:moveTo>
                    <a:lnTo>
                      <a:pt x="0" y="0"/>
                    </a:lnTo>
                    <a:lnTo>
                      <a:pt x="53" y="53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61" name="Freeform 36"/>
              <p:cNvSpPr>
                <a:spLocks/>
              </p:cNvSpPr>
              <p:nvPr/>
            </p:nvSpPr>
            <p:spPr bwMode="auto">
              <a:xfrm>
                <a:off x="4609" y="1532"/>
                <a:ext cx="84" cy="53"/>
              </a:xfrm>
              <a:custGeom>
                <a:avLst/>
                <a:gdLst>
                  <a:gd name="T0" fmla="*/ 0 w 84"/>
                  <a:gd name="T1" fmla="*/ 53 h 53"/>
                  <a:gd name="T2" fmla="*/ 84 w 84"/>
                  <a:gd name="T3" fmla="*/ 53 h 53"/>
                  <a:gd name="T4" fmla="*/ 31 w 84"/>
                  <a:gd name="T5" fmla="*/ 0 h 53"/>
                  <a:gd name="T6" fmla="*/ 0 w 84"/>
                  <a:gd name="T7" fmla="*/ 53 h 5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53"/>
                  <a:gd name="T14" fmla="*/ 84 w 84"/>
                  <a:gd name="T15" fmla="*/ 53 h 5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53">
                    <a:moveTo>
                      <a:pt x="0" y="53"/>
                    </a:moveTo>
                    <a:lnTo>
                      <a:pt x="84" y="53"/>
                    </a:lnTo>
                    <a:lnTo>
                      <a:pt x="31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1630" y="1790"/>
              <a:ext cx="498" cy="145"/>
              <a:chOff x="1655" y="1745"/>
              <a:chExt cx="550" cy="152"/>
            </a:xfrm>
          </p:grpSpPr>
          <p:sp>
            <p:nvSpPr>
              <p:cNvPr id="157756" name="Line 38"/>
              <p:cNvSpPr>
                <a:spLocks noChangeShapeType="1"/>
              </p:cNvSpPr>
              <p:nvPr/>
            </p:nvSpPr>
            <p:spPr bwMode="auto">
              <a:xfrm>
                <a:off x="1708" y="1781"/>
                <a:ext cx="444" cy="80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57" name="Freeform 39"/>
              <p:cNvSpPr>
                <a:spLocks/>
              </p:cNvSpPr>
              <p:nvPr/>
            </p:nvSpPr>
            <p:spPr bwMode="auto">
              <a:xfrm>
                <a:off x="1655" y="1745"/>
                <a:ext cx="84" cy="63"/>
              </a:xfrm>
              <a:custGeom>
                <a:avLst/>
                <a:gdLst>
                  <a:gd name="T0" fmla="*/ 84 w 84"/>
                  <a:gd name="T1" fmla="*/ 0 h 63"/>
                  <a:gd name="T2" fmla="*/ 0 w 84"/>
                  <a:gd name="T3" fmla="*/ 18 h 63"/>
                  <a:gd name="T4" fmla="*/ 63 w 84"/>
                  <a:gd name="T5" fmla="*/ 63 h 63"/>
                  <a:gd name="T6" fmla="*/ 84 w 84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63"/>
                  <a:gd name="T14" fmla="*/ 84 w 84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63">
                    <a:moveTo>
                      <a:pt x="84" y="0"/>
                    </a:moveTo>
                    <a:lnTo>
                      <a:pt x="0" y="18"/>
                    </a:lnTo>
                    <a:lnTo>
                      <a:pt x="63" y="63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58" name="Freeform 40"/>
              <p:cNvSpPr>
                <a:spLocks/>
              </p:cNvSpPr>
              <p:nvPr/>
            </p:nvSpPr>
            <p:spPr bwMode="auto">
              <a:xfrm>
                <a:off x="2131" y="1834"/>
                <a:ext cx="74" cy="63"/>
              </a:xfrm>
              <a:custGeom>
                <a:avLst/>
                <a:gdLst>
                  <a:gd name="T0" fmla="*/ 0 w 74"/>
                  <a:gd name="T1" fmla="*/ 63 h 63"/>
                  <a:gd name="T2" fmla="*/ 74 w 74"/>
                  <a:gd name="T3" fmla="*/ 36 h 63"/>
                  <a:gd name="T4" fmla="*/ 0 w 74"/>
                  <a:gd name="T5" fmla="*/ 0 h 63"/>
                  <a:gd name="T6" fmla="*/ 0 w 74"/>
                  <a:gd name="T7" fmla="*/ 63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63"/>
                  <a:gd name="T14" fmla="*/ 74 w 74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63">
                    <a:moveTo>
                      <a:pt x="0" y="63"/>
                    </a:moveTo>
                    <a:lnTo>
                      <a:pt x="74" y="36"/>
                    </a:lnTo>
                    <a:lnTo>
                      <a:pt x="0" y="0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1592" y="2589"/>
              <a:ext cx="536" cy="230"/>
              <a:chOff x="1612" y="2582"/>
              <a:chExt cx="593" cy="240"/>
            </a:xfrm>
          </p:grpSpPr>
          <p:sp>
            <p:nvSpPr>
              <p:cNvPr id="157753" name="Line 42"/>
              <p:cNvSpPr>
                <a:spLocks noChangeShapeType="1"/>
              </p:cNvSpPr>
              <p:nvPr/>
            </p:nvSpPr>
            <p:spPr bwMode="auto">
              <a:xfrm flipV="1">
                <a:off x="1655" y="2608"/>
                <a:ext cx="508" cy="187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54" name="Freeform 43"/>
              <p:cNvSpPr>
                <a:spLocks/>
              </p:cNvSpPr>
              <p:nvPr/>
            </p:nvSpPr>
            <p:spPr bwMode="auto">
              <a:xfrm>
                <a:off x="1612" y="2760"/>
                <a:ext cx="85" cy="62"/>
              </a:xfrm>
              <a:custGeom>
                <a:avLst/>
                <a:gdLst>
                  <a:gd name="T0" fmla="*/ 43 w 85"/>
                  <a:gd name="T1" fmla="*/ 0 h 62"/>
                  <a:gd name="T2" fmla="*/ 0 w 85"/>
                  <a:gd name="T3" fmla="*/ 62 h 62"/>
                  <a:gd name="T4" fmla="*/ 85 w 85"/>
                  <a:gd name="T5" fmla="*/ 62 h 62"/>
                  <a:gd name="T6" fmla="*/ 43 w 85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62"/>
                  <a:gd name="T14" fmla="*/ 85 w 8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62">
                    <a:moveTo>
                      <a:pt x="43" y="0"/>
                    </a:moveTo>
                    <a:lnTo>
                      <a:pt x="0" y="62"/>
                    </a:lnTo>
                    <a:lnTo>
                      <a:pt x="85" y="62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55" name="Freeform 44"/>
              <p:cNvSpPr>
                <a:spLocks/>
              </p:cNvSpPr>
              <p:nvPr/>
            </p:nvSpPr>
            <p:spPr bwMode="auto">
              <a:xfrm>
                <a:off x="2120" y="2582"/>
                <a:ext cx="85" cy="62"/>
              </a:xfrm>
              <a:custGeom>
                <a:avLst/>
                <a:gdLst>
                  <a:gd name="T0" fmla="*/ 43 w 85"/>
                  <a:gd name="T1" fmla="*/ 62 h 62"/>
                  <a:gd name="T2" fmla="*/ 85 w 85"/>
                  <a:gd name="T3" fmla="*/ 0 h 62"/>
                  <a:gd name="T4" fmla="*/ 0 w 85"/>
                  <a:gd name="T5" fmla="*/ 0 h 62"/>
                  <a:gd name="T6" fmla="*/ 43 w 85"/>
                  <a:gd name="T7" fmla="*/ 6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62"/>
                  <a:gd name="T14" fmla="*/ 85 w 8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62">
                    <a:moveTo>
                      <a:pt x="43" y="62"/>
                    </a:moveTo>
                    <a:lnTo>
                      <a:pt x="85" y="0"/>
                    </a:lnTo>
                    <a:lnTo>
                      <a:pt x="0" y="0"/>
                    </a:lnTo>
                    <a:lnTo>
                      <a:pt x="43" y="6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4379" y="1978"/>
              <a:ext cx="77" cy="713"/>
              <a:chOff x="4693" y="1941"/>
              <a:chExt cx="85" cy="748"/>
            </a:xfrm>
          </p:grpSpPr>
          <p:sp>
            <p:nvSpPr>
              <p:cNvPr id="157750" name="Line 46"/>
              <p:cNvSpPr>
                <a:spLocks noChangeShapeType="1"/>
              </p:cNvSpPr>
              <p:nvPr/>
            </p:nvSpPr>
            <p:spPr bwMode="auto">
              <a:xfrm>
                <a:off x="4736" y="1986"/>
                <a:ext cx="1" cy="658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51" name="Freeform 47"/>
              <p:cNvSpPr>
                <a:spLocks/>
              </p:cNvSpPr>
              <p:nvPr/>
            </p:nvSpPr>
            <p:spPr bwMode="auto">
              <a:xfrm>
                <a:off x="4704" y="1941"/>
                <a:ext cx="74" cy="62"/>
              </a:xfrm>
              <a:custGeom>
                <a:avLst/>
                <a:gdLst>
                  <a:gd name="T0" fmla="*/ 74 w 74"/>
                  <a:gd name="T1" fmla="*/ 62 h 62"/>
                  <a:gd name="T2" fmla="*/ 32 w 74"/>
                  <a:gd name="T3" fmla="*/ 0 h 62"/>
                  <a:gd name="T4" fmla="*/ 0 w 74"/>
                  <a:gd name="T5" fmla="*/ 62 h 62"/>
                  <a:gd name="T6" fmla="*/ 74 w 74"/>
                  <a:gd name="T7" fmla="*/ 6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62"/>
                  <a:gd name="T14" fmla="*/ 74 w 7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62">
                    <a:moveTo>
                      <a:pt x="74" y="62"/>
                    </a:moveTo>
                    <a:lnTo>
                      <a:pt x="32" y="0"/>
                    </a:lnTo>
                    <a:lnTo>
                      <a:pt x="0" y="62"/>
                    </a:lnTo>
                    <a:lnTo>
                      <a:pt x="74" y="6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52" name="Freeform 48"/>
              <p:cNvSpPr>
                <a:spLocks/>
              </p:cNvSpPr>
              <p:nvPr/>
            </p:nvSpPr>
            <p:spPr bwMode="auto">
              <a:xfrm>
                <a:off x="4693" y="2626"/>
                <a:ext cx="75" cy="63"/>
              </a:xfrm>
              <a:custGeom>
                <a:avLst/>
                <a:gdLst>
                  <a:gd name="T0" fmla="*/ 0 w 75"/>
                  <a:gd name="T1" fmla="*/ 0 h 63"/>
                  <a:gd name="T2" fmla="*/ 43 w 75"/>
                  <a:gd name="T3" fmla="*/ 63 h 63"/>
                  <a:gd name="T4" fmla="*/ 75 w 75"/>
                  <a:gd name="T5" fmla="*/ 0 h 63"/>
                  <a:gd name="T6" fmla="*/ 0 w 75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63"/>
                  <a:gd name="T14" fmla="*/ 75 w 75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63">
                    <a:moveTo>
                      <a:pt x="0" y="0"/>
                    </a:moveTo>
                    <a:lnTo>
                      <a:pt x="43" y="63"/>
                    </a:lnTo>
                    <a:lnTo>
                      <a:pt x="7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1" name="Group 49"/>
            <p:cNvGrpSpPr>
              <a:grpSpLocks/>
            </p:cNvGrpSpPr>
            <p:nvPr/>
          </p:nvGrpSpPr>
          <p:grpSpPr bwMode="auto">
            <a:xfrm>
              <a:off x="3421" y="2554"/>
              <a:ext cx="575" cy="299"/>
              <a:chOff x="3635" y="2546"/>
              <a:chExt cx="635" cy="312"/>
            </a:xfrm>
          </p:grpSpPr>
          <p:sp>
            <p:nvSpPr>
              <p:cNvPr id="157747" name="Line 50"/>
              <p:cNvSpPr>
                <a:spLocks noChangeShapeType="1"/>
              </p:cNvSpPr>
              <p:nvPr/>
            </p:nvSpPr>
            <p:spPr bwMode="auto">
              <a:xfrm flipH="1" flipV="1">
                <a:off x="3677" y="2564"/>
                <a:ext cx="551" cy="276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48" name="Freeform 51"/>
              <p:cNvSpPr>
                <a:spLocks/>
              </p:cNvSpPr>
              <p:nvPr/>
            </p:nvSpPr>
            <p:spPr bwMode="auto">
              <a:xfrm>
                <a:off x="4185" y="2804"/>
                <a:ext cx="85" cy="54"/>
              </a:xfrm>
              <a:custGeom>
                <a:avLst/>
                <a:gdLst>
                  <a:gd name="T0" fmla="*/ 0 w 85"/>
                  <a:gd name="T1" fmla="*/ 45 h 54"/>
                  <a:gd name="T2" fmla="*/ 85 w 85"/>
                  <a:gd name="T3" fmla="*/ 54 h 54"/>
                  <a:gd name="T4" fmla="*/ 43 w 85"/>
                  <a:gd name="T5" fmla="*/ 0 h 54"/>
                  <a:gd name="T6" fmla="*/ 0 w 85"/>
                  <a:gd name="T7" fmla="*/ 45 h 5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54"/>
                  <a:gd name="T14" fmla="*/ 85 w 85"/>
                  <a:gd name="T15" fmla="*/ 54 h 5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54">
                    <a:moveTo>
                      <a:pt x="0" y="45"/>
                    </a:moveTo>
                    <a:lnTo>
                      <a:pt x="85" y="54"/>
                    </a:lnTo>
                    <a:lnTo>
                      <a:pt x="43" y="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49" name="Freeform 52"/>
              <p:cNvSpPr>
                <a:spLocks/>
              </p:cNvSpPr>
              <p:nvPr/>
            </p:nvSpPr>
            <p:spPr bwMode="auto">
              <a:xfrm>
                <a:off x="3635" y="2546"/>
                <a:ext cx="84" cy="54"/>
              </a:xfrm>
              <a:custGeom>
                <a:avLst/>
                <a:gdLst>
                  <a:gd name="T0" fmla="*/ 84 w 84"/>
                  <a:gd name="T1" fmla="*/ 9 h 54"/>
                  <a:gd name="T2" fmla="*/ 0 w 84"/>
                  <a:gd name="T3" fmla="*/ 0 h 54"/>
                  <a:gd name="T4" fmla="*/ 42 w 84"/>
                  <a:gd name="T5" fmla="*/ 54 h 54"/>
                  <a:gd name="T6" fmla="*/ 84 w 84"/>
                  <a:gd name="T7" fmla="*/ 9 h 5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54"/>
                  <a:gd name="T14" fmla="*/ 84 w 84"/>
                  <a:gd name="T15" fmla="*/ 54 h 5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54">
                    <a:moveTo>
                      <a:pt x="84" y="9"/>
                    </a:moveTo>
                    <a:lnTo>
                      <a:pt x="0" y="0"/>
                    </a:lnTo>
                    <a:lnTo>
                      <a:pt x="42" y="54"/>
                    </a:lnTo>
                    <a:lnTo>
                      <a:pt x="84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2" name="Group 53"/>
            <p:cNvGrpSpPr>
              <a:grpSpLocks/>
            </p:cNvGrpSpPr>
            <p:nvPr/>
          </p:nvGrpSpPr>
          <p:grpSpPr bwMode="auto">
            <a:xfrm>
              <a:off x="3421" y="1799"/>
              <a:ext cx="575" cy="153"/>
              <a:chOff x="3635" y="1754"/>
              <a:chExt cx="635" cy="160"/>
            </a:xfrm>
          </p:grpSpPr>
          <p:sp>
            <p:nvSpPr>
              <p:cNvPr id="157744" name="Line 54"/>
              <p:cNvSpPr>
                <a:spLocks noChangeShapeType="1"/>
              </p:cNvSpPr>
              <p:nvPr/>
            </p:nvSpPr>
            <p:spPr bwMode="auto">
              <a:xfrm flipH="1">
                <a:off x="3688" y="1781"/>
                <a:ext cx="529" cy="107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45" name="Freeform 55"/>
              <p:cNvSpPr>
                <a:spLocks/>
              </p:cNvSpPr>
              <p:nvPr/>
            </p:nvSpPr>
            <p:spPr bwMode="auto">
              <a:xfrm>
                <a:off x="4185" y="1754"/>
                <a:ext cx="85" cy="62"/>
              </a:xfrm>
              <a:custGeom>
                <a:avLst/>
                <a:gdLst>
                  <a:gd name="T0" fmla="*/ 21 w 85"/>
                  <a:gd name="T1" fmla="*/ 62 h 62"/>
                  <a:gd name="T2" fmla="*/ 85 w 85"/>
                  <a:gd name="T3" fmla="*/ 9 h 62"/>
                  <a:gd name="T4" fmla="*/ 0 w 85"/>
                  <a:gd name="T5" fmla="*/ 0 h 62"/>
                  <a:gd name="T6" fmla="*/ 21 w 85"/>
                  <a:gd name="T7" fmla="*/ 6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62"/>
                  <a:gd name="T14" fmla="*/ 85 w 8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62">
                    <a:moveTo>
                      <a:pt x="21" y="62"/>
                    </a:moveTo>
                    <a:lnTo>
                      <a:pt x="85" y="9"/>
                    </a:lnTo>
                    <a:lnTo>
                      <a:pt x="0" y="0"/>
                    </a:lnTo>
                    <a:lnTo>
                      <a:pt x="21" y="6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46" name="Freeform 56"/>
              <p:cNvSpPr>
                <a:spLocks/>
              </p:cNvSpPr>
              <p:nvPr/>
            </p:nvSpPr>
            <p:spPr bwMode="auto">
              <a:xfrm>
                <a:off x="3635" y="1852"/>
                <a:ext cx="84" cy="62"/>
              </a:xfrm>
              <a:custGeom>
                <a:avLst/>
                <a:gdLst>
                  <a:gd name="T0" fmla="*/ 63 w 84"/>
                  <a:gd name="T1" fmla="*/ 0 h 62"/>
                  <a:gd name="T2" fmla="*/ 0 w 84"/>
                  <a:gd name="T3" fmla="*/ 53 h 62"/>
                  <a:gd name="T4" fmla="*/ 84 w 84"/>
                  <a:gd name="T5" fmla="*/ 62 h 62"/>
                  <a:gd name="T6" fmla="*/ 63 w 84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62"/>
                  <a:gd name="T14" fmla="*/ 84 w 8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62">
                    <a:moveTo>
                      <a:pt x="63" y="0"/>
                    </a:moveTo>
                    <a:lnTo>
                      <a:pt x="0" y="53"/>
                    </a:lnTo>
                    <a:lnTo>
                      <a:pt x="84" y="62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3" name="Group 57"/>
            <p:cNvGrpSpPr>
              <a:grpSpLocks/>
            </p:cNvGrpSpPr>
            <p:nvPr/>
          </p:nvGrpSpPr>
          <p:grpSpPr bwMode="auto">
            <a:xfrm>
              <a:off x="2703" y="1264"/>
              <a:ext cx="76" cy="373"/>
              <a:chOff x="2840" y="1194"/>
              <a:chExt cx="85" cy="391"/>
            </a:xfrm>
          </p:grpSpPr>
          <p:sp>
            <p:nvSpPr>
              <p:cNvPr id="157741" name="Line 58"/>
              <p:cNvSpPr>
                <a:spLocks noChangeShapeType="1"/>
              </p:cNvSpPr>
              <p:nvPr/>
            </p:nvSpPr>
            <p:spPr bwMode="auto">
              <a:xfrm flipV="1">
                <a:off x="2883" y="1238"/>
                <a:ext cx="1" cy="303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42" name="Freeform 59"/>
              <p:cNvSpPr>
                <a:spLocks/>
              </p:cNvSpPr>
              <p:nvPr/>
            </p:nvSpPr>
            <p:spPr bwMode="auto">
              <a:xfrm>
                <a:off x="2840" y="1523"/>
                <a:ext cx="75" cy="62"/>
              </a:xfrm>
              <a:custGeom>
                <a:avLst/>
                <a:gdLst>
                  <a:gd name="T0" fmla="*/ 0 w 75"/>
                  <a:gd name="T1" fmla="*/ 0 h 62"/>
                  <a:gd name="T2" fmla="*/ 43 w 75"/>
                  <a:gd name="T3" fmla="*/ 62 h 62"/>
                  <a:gd name="T4" fmla="*/ 75 w 75"/>
                  <a:gd name="T5" fmla="*/ 0 h 62"/>
                  <a:gd name="T6" fmla="*/ 0 w 75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62"/>
                  <a:gd name="T14" fmla="*/ 75 w 7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62">
                    <a:moveTo>
                      <a:pt x="0" y="0"/>
                    </a:moveTo>
                    <a:lnTo>
                      <a:pt x="43" y="62"/>
                    </a:lnTo>
                    <a:lnTo>
                      <a:pt x="7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43" name="Freeform 60"/>
              <p:cNvSpPr>
                <a:spLocks/>
              </p:cNvSpPr>
              <p:nvPr/>
            </p:nvSpPr>
            <p:spPr bwMode="auto">
              <a:xfrm>
                <a:off x="2851" y="1194"/>
                <a:ext cx="74" cy="62"/>
              </a:xfrm>
              <a:custGeom>
                <a:avLst/>
                <a:gdLst>
                  <a:gd name="T0" fmla="*/ 74 w 74"/>
                  <a:gd name="T1" fmla="*/ 62 h 62"/>
                  <a:gd name="T2" fmla="*/ 32 w 74"/>
                  <a:gd name="T3" fmla="*/ 0 h 62"/>
                  <a:gd name="T4" fmla="*/ 0 w 74"/>
                  <a:gd name="T5" fmla="*/ 62 h 62"/>
                  <a:gd name="T6" fmla="*/ 74 w 74"/>
                  <a:gd name="T7" fmla="*/ 6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62"/>
                  <a:gd name="T14" fmla="*/ 74 w 7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62">
                    <a:moveTo>
                      <a:pt x="74" y="62"/>
                    </a:moveTo>
                    <a:lnTo>
                      <a:pt x="32" y="0"/>
                    </a:lnTo>
                    <a:lnTo>
                      <a:pt x="0" y="62"/>
                    </a:lnTo>
                    <a:lnTo>
                      <a:pt x="74" y="6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57729" name="Rectangle 61"/>
            <p:cNvSpPr>
              <a:spLocks noChangeArrowheads="1"/>
            </p:cNvSpPr>
            <p:nvPr/>
          </p:nvSpPr>
          <p:spPr bwMode="auto">
            <a:xfrm>
              <a:off x="2205" y="1875"/>
              <a:ext cx="1101" cy="272"/>
            </a:xfrm>
            <a:prstGeom prst="rect">
              <a:avLst/>
            </a:prstGeom>
            <a:solidFill>
              <a:srgbClr val="CCEC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30" name="Rectangle 62"/>
            <p:cNvSpPr>
              <a:spLocks noChangeArrowheads="1"/>
            </p:cNvSpPr>
            <p:nvPr/>
          </p:nvSpPr>
          <p:spPr bwMode="auto">
            <a:xfrm>
              <a:off x="2304" y="1920"/>
              <a:ext cx="8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企業目標與策略</a:t>
              </a:r>
              <a:endParaRPr lang="zh-TW" altLang="en-US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7731" name="Rectangle 63"/>
            <p:cNvSpPr>
              <a:spLocks noChangeArrowheads="1"/>
            </p:cNvSpPr>
            <p:nvPr/>
          </p:nvSpPr>
          <p:spPr bwMode="auto">
            <a:xfrm>
              <a:off x="2160" y="2400"/>
              <a:ext cx="1140" cy="237"/>
            </a:xfrm>
            <a:prstGeom prst="rect">
              <a:avLst/>
            </a:prstGeom>
            <a:solidFill>
              <a:srgbClr val="CCECFF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32" name="Rectangle 64"/>
            <p:cNvSpPr>
              <a:spLocks noChangeArrowheads="1"/>
            </p:cNvSpPr>
            <p:nvPr/>
          </p:nvSpPr>
          <p:spPr bwMode="auto">
            <a:xfrm>
              <a:off x="2304" y="2448"/>
              <a:ext cx="1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TW" sz="16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SIS</a:t>
              </a:r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7733" name="Rectangle 65"/>
            <p:cNvSpPr>
              <a:spLocks noChangeArrowheads="1"/>
            </p:cNvSpPr>
            <p:nvPr/>
          </p:nvSpPr>
          <p:spPr bwMode="auto">
            <a:xfrm>
              <a:off x="2496" y="2448"/>
              <a:ext cx="6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目標與策略</a:t>
              </a:r>
              <a:endParaRPr lang="zh-TW" altLang="en-US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7734" name="Freeform 66"/>
            <p:cNvSpPr>
              <a:spLocks/>
            </p:cNvSpPr>
            <p:nvPr/>
          </p:nvSpPr>
          <p:spPr bwMode="auto">
            <a:xfrm>
              <a:off x="2588" y="2147"/>
              <a:ext cx="335" cy="273"/>
            </a:xfrm>
            <a:custGeom>
              <a:avLst/>
              <a:gdLst>
                <a:gd name="T0" fmla="*/ 18 w 35"/>
                <a:gd name="T1" fmla="*/ 0 h 32"/>
                <a:gd name="T2" fmla="*/ 35 w 35"/>
                <a:gd name="T3" fmla="*/ 6 h 32"/>
                <a:gd name="T4" fmla="*/ 26 w 35"/>
                <a:gd name="T5" fmla="*/ 6 h 32"/>
                <a:gd name="T6" fmla="*/ 26 w 35"/>
                <a:gd name="T7" fmla="*/ 25 h 32"/>
                <a:gd name="T8" fmla="*/ 35 w 35"/>
                <a:gd name="T9" fmla="*/ 25 h 32"/>
                <a:gd name="T10" fmla="*/ 18 w 35"/>
                <a:gd name="T11" fmla="*/ 32 h 32"/>
                <a:gd name="T12" fmla="*/ 0 w 35"/>
                <a:gd name="T13" fmla="*/ 25 h 32"/>
                <a:gd name="T14" fmla="*/ 9 w 35"/>
                <a:gd name="T15" fmla="*/ 25 h 32"/>
                <a:gd name="T16" fmla="*/ 9 w 35"/>
                <a:gd name="T17" fmla="*/ 6 h 32"/>
                <a:gd name="T18" fmla="*/ 0 w 35"/>
                <a:gd name="T19" fmla="*/ 6 h 32"/>
                <a:gd name="T20" fmla="*/ 18 w 35"/>
                <a:gd name="T21" fmla="*/ 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32"/>
                <a:gd name="T35" fmla="*/ 35 w 35"/>
                <a:gd name="T36" fmla="*/ 32 h 3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32">
                  <a:moveTo>
                    <a:pt x="18" y="0"/>
                  </a:moveTo>
                  <a:lnTo>
                    <a:pt x="35" y="6"/>
                  </a:lnTo>
                  <a:lnTo>
                    <a:pt x="26" y="6"/>
                  </a:lnTo>
                  <a:lnTo>
                    <a:pt x="26" y="25"/>
                  </a:lnTo>
                  <a:lnTo>
                    <a:pt x="35" y="25"/>
                  </a:lnTo>
                  <a:lnTo>
                    <a:pt x="18" y="32"/>
                  </a:lnTo>
                  <a:lnTo>
                    <a:pt x="0" y="25"/>
                  </a:lnTo>
                  <a:lnTo>
                    <a:pt x="9" y="25"/>
                  </a:lnTo>
                  <a:lnTo>
                    <a:pt x="9" y="6"/>
                  </a:lnTo>
                  <a:lnTo>
                    <a:pt x="0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bg2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35" name="Rectangle 67"/>
            <p:cNvSpPr>
              <a:spLocks noChangeArrowheads="1"/>
            </p:cNvSpPr>
            <p:nvPr/>
          </p:nvSpPr>
          <p:spPr bwMode="auto">
            <a:xfrm>
              <a:off x="710" y="992"/>
              <a:ext cx="1159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736" name="Rectangle 68"/>
            <p:cNvSpPr>
              <a:spLocks noChangeArrowheads="1"/>
            </p:cNvSpPr>
            <p:nvPr/>
          </p:nvSpPr>
          <p:spPr bwMode="auto">
            <a:xfrm>
              <a:off x="757" y="1035"/>
              <a:ext cx="9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000" b="1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企業組織環境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4" name="Group 69"/>
            <p:cNvGrpSpPr>
              <a:grpSpLocks/>
            </p:cNvGrpSpPr>
            <p:nvPr/>
          </p:nvGrpSpPr>
          <p:grpSpPr bwMode="auto">
            <a:xfrm>
              <a:off x="2664" y="2886"/>
              <a:ext cx="77" cy="339"/>
              <a:chOff x="2798" y="2893"/>
              <a:chExt cx="85" cy="356"/>
            </a:xfrm>
          </p:grpSpPr>
          <p:sp>
            <p:nvSpPr>
              <p:cNvPr id="157738" name="Line 70"/>
              <p:cNvSpPr>
                <a:spLocks noChangeShapeType="1"/>
              </p:cNvSpPr>
              <p:nvPr/>
            </p:nvSpPr>
            <p:spPr bwMode="auto">
              <a:xfrm flipV="1">
                <a:off x="2840" y="2938"/>
                <a:ext cx="1" cy="267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39" name="Freeform 71"/>
              <p:cNvSpPr>
                <a:spLocks/>
              </p:cNvSpPr>
              <p:nvPr/>
            </p:nvSpPr>
            <p:spPr bwMode="auto">
              <a:xfrm>
                <a:off x="2798" y="3187"/>
                <a:ext cx="74" cy="62"/>
              </a:xfrm>
              <a:custGeom>
                <a:avLst/>
                <a:gdLst>
                  <a:gd name="T0" fmla="*/ 0 w 74"/>
                  <a:gd name="T1" fmla="*/ 0 h 62"/>
                  <a:gd name="T2" fmla="*/ 42 w 74"/>
                  <a:gd name="T3" fmla="*/ 62 h 62"/>
                  <a:gd name="T4" fmla="*/ 74 w 74"/>
                  <a:gd name="T5" fmla="*/ 0 h 62"/>
                  <a:gd name="T6" fmla="*/ 0 w 74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62"/>
                  <a:gd name="T14" fmla="*/ 74 w 74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62">
                    <a:moveTo>
                      <a:pt x="0" y="0"/>
                    </a:moveTo>
                    <a:lnTo>
                      <a:pt x="42" y="62"/>
                    </a:lnTo>
                    <a:lnTo>
                      <a:pt x="7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740" name="Freeform 72"/>
              <p:cNvSpPr>
                <a:spLocks/>
              </p:cNvSpPr>
              <p:nvPr/>
            </p:nvSpPr>
            <p:spPr bwMode="auto">
              <a:xfrm>
                <a:off x="2809" y="2893"/>
                <a:ext cx="74" cy="63"/>
              </a:xfrm>
              <a:custGeom>
                <a:avLst/>
                <a:gdLst>
                  <a:gd name="T0" fmla="*/ 74 w 74"/>
                  <a:gd name="T1" fmla="*/ 63 h 63"/>
                  <a:gd name="T2" fmla="*/ 31 w 74"/>
                  <a:gd name="T3" fmla="*/ 0 h 63"/>
                  <a:gd name="T4" fmla="*/ 0 w 74"/>
                  <a:gd name="T5" fmla="*/ 63 h 63"/>
                  <a:gd name="T6" fmla="*/ 74 w 74"/>
                  <a:gd name="T7" fmla="*/ 63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63"/>
                  <a:gd name="T14" fmla="*/ 74 w 74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63">
                    <a:moveTo>
                      <a:pt x="74" y="63"/>
                    </a:moveTo>
                    <a:lnTo>
                      <a:pt x="31" y="0"/>
                    </a:lnTo>
                    <a:lnTo>
                      <a:pt x="0" y="63"/>
                    </a:lnTo>
                    <a:lnTo>
                      <a:pt x="74" y="6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57701" name="Line 73"/>
          <p:cNvSpPr>
            <a:spLocks noChangeShapeType="1"/>
          </p:cNvSpPr>
          <p:nvPr/>
        </p:nvSpPr>
        <p:spPr bwMode="auto">
          <a:xfrm>
            <a:off x="304800" y="685800"/>
            <a:ext cx="84582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2" name="Text Box 74"/>
          <p:cNvSpPr txBox="1">
            <a:spLocks noChangeArrowheads="1"/>
          </p:cNvSpPr>
          <p:nvPr/>
        </p:nvSpPr>
        <p:spPr bwMode="auto">
          <a:xfrm>
            <a:off x="228600" y="0"/>
            <a:ext cx="5819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 </a:t>
            </a:r>
            <a:r>
              <a:rPr lang="en-US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SISP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的規劃模式：合適模式</a:t>
            </a:r>
          </a:p>
        </p:txBody>
      </p:sp>
      <p:pic>
        <p:nvPicPr>
          <p:cNvPr id="157703" name="Picture 75" descr="j023653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4797425"/>
            <a:ext cx="1223963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100" name="Text Box 76"/>
          <p:cNvSpPr txBox="1">
            <a:spLocks noChangeArrowheads="1"/>
          </p:cNvSpPr>
          <p:nvPr/>
        </p:nvSpPr>
        <p:spPr bwMode="auto">
          <a:xfrm>
            <a:off x="777875" y="5805488"/>
            <a:ext cx="7058025" cy="519112"/>
          </a:xfrm>
          <a:prstGeom prst="rect">
            <a:avLst/>
          </a:prstGeom>
          <a:solidFill>
            <a:srgbClr val="008000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合適模式的規劃方法主要用於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IM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策略的建立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0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64366B-BB42-4827-972A-9B5FE7F42A1F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58723" name="Rectangle 106"/>
          <p:cNvSpPr>
            <a:spLocks noChangeArrowheads="1"/>
          </p:cNvSpPr>
          <p:nvPr/>
        </p:nvSpPr>
        <p:spPr bwMode="auto">
          <a:xfrm>
            <a:off x="179388" y="836613"/>
            <a:ext cx="8964612" cy="56165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24" name="Rectangle 3"/>
          <p:cNvSpPr>
            <a:spLocks noChangeArrowheads="1"/>
          </p:cNvSpPr>
          <p:nvPr/>
        </p:nvSpPr>
        <p:spPr bwMode="auto">
          <a:xfrm>
            <a:off x="3219450" y="649288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4638" y="936625"/>
            <a:ext cx="8524875" cy="1263650"/>
            <a:chOff x="144" y="878"/>
            <a:chExt cx="5370" cy="796"/>
          </a:xfrm>
        </p:grpSpPr>
        <p:sp>
          <p:nvSpPr>
            <p:cNvPr id="158765" name="Rectangle 5"/>
            <p:cNvSpPr>
              <a:spLocks noChangeArrowheads="1"/>
            </p:cNvSpPr>
            <p:nvPr/>
          </p:nvSpPr>
          <p:spPr bwMode="auto">
            <a:xfrm>
              <a:off x="163" y="1025"/>
              <a:ext cx="57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　　  模式</a:t>
              </a:r>
            </a:p>
          </p:txBody>
        </p:sp>
        <p:sp>
          <p:nvSpPr>
            <p:cNvPr id="158766" name="Rectangle 6"/>
            <p:cNvSpPr>
              <a:spLocks noChangeArrowheads="1"/>
            </p:cNvSpPr>
            <p:nvPr/>
          </p:nvSpPr>
          <p:spPr bwMode="auto">
            <a:xfrm>
              <a:off x="163" y="1390"/>
              <a:ext cx="6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分類因子</a:t>
              </a:r>
            </a:p>
          </p:txBody>
        </p:sp>
        <p:sp>
          <p:nvSpPr>
            <p:cNvPr id="158767" name="Rectangle 7"/>
            <p:cNvSpPr>
              <a:spLocks noChangeArrowheads="1"/>
            </p:cNvSpPr>
            <p:nvPr/>
          </p:nvSpPr>
          <p:spPr bwMode="auto">
            <a:xfrm>
              <a:off x="961" y="1025"/>
              <a:ext cx="76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連結模式</a:t>
              </a:r>
            </a:p>
          </p:txBody>
        </p:sp>
        <p:sp>
          <p:nvSpPr>
            <p:cNvPr id="158768" name="Rectangle 8"/>
            <p:cNvSpPr>
              <a:spLocks noChangeArrowheads="1"/>
            </p:cNvSpPr>
            <p:nvPr/>
          </p:nvSpPr>
          <p:spPr bwMode="auto">
            <a:xfrm>
              <a:off x="961" y="1368"/>
              <a:ext cx="80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TW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Align Mode</a:t>
              </a:r>
            </a:p>
          </p:txBody>
        </p:sp>
        <p:sp>
          <p:nvSpPr>
            <p:cNvPr id="158769" name="Rectangle 9"/>
            <p:cNvSpPr>
              <a:spLocks noChangeArrowheads="1"/>
            </p:cNvSpPr>
            <p:nvPr/>
          </p:nvSpPr>
          <p:spPr bwMode="auto">
            <a:xfrm>
              <a:off x="2403" y="1025"/>
              <a:ext cx="76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4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影響模式</a:t>
              </a:r>
            </a:p>
          </p:txBody>
        </p:sp>
        <p:sp>
          <p:nvSpPr>
            <p:cNvPr id="158770" name="Rectangle 10"/>
            <p:cNvSpPr>
              <a:spLocks noChangeArrowheads="1"/>
            </p:cNvSpPr>
            <p:nvPr/>
          </p:nvSpPr>
          <p:spPr bwMode="auto">
            <a:xfrm>
              <a:off x="2403" y="1368"/>
              <a:ext cx="91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TW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Impact Mode</a:t>
              </a:r>
            </a:p>
          </p:txBody>
        </p:sp>
        <p:sp>
          <p:nvSpPr>
            <p:cNvPr id="158771" name="Rectangle 11"/>
            <p:cNvSpPr>
              <a:spLocks noChangeArrowheads="1"/>
            </p:cNvSpPr>
            <p:nvPr/>
          </p:nvSpPr>
          <p:spPr bwMode="auto">
            <a:xfrm>
              <a:off x="4003" y="1025"/>
              <a:ext cx="76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合適模式</a:t>
              </a:r>
            </a:p>
          </p:txBody>
        </p:sp>
        <p:sp>
          <p:nvSpPr>
            <p:cNvPr id="158772" name="Rectangle 12"/>
            <p:cNvSpPr>
              <a:spLocks noChangeArrowheads="1"/>
            </p:cNvSpPr>
            <p:nvPr/>
          </p:nvSpPr>
          <p:spPr bwMode="auto">
            <a:xfrm>
              <a:off x="4003" y="1368"/>
              <a:ext cx="6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Fit Mode</a:t>
              </a:r>
            </a:p>
          </p:txBody>
        </p:sp>
        <p:sp>
          <p:nvSpPr>
            <p:cNvPr id="158773" name="Rectangle 13"/>
            <p:cNvSpPr>
              <a:spLocks noChangeArrowheads="1"/>
            </p:cNvSpPr>
            <p:nvPr/>
          </p:nvSpPr>
          <p:spPr bwMode="auto">
            <a:xfrm>
              <a:off x="144" y="878"/>
              <a:ext cx="799" cy="4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74" name="Line 14"/>
            <p:cNvSpPr>
              <a:spLocks noChangeShapeType="1"/>
            </p:cNvSpPr>
            <p:nvPr/>
          </p:nvSpPr>
          <p:spPr bwMode="auto">
            <a:xfrm>
              <a:off x="144" y="878"/>
              <a:ext cx="799" cy="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75" name="Rectangle 15"/>
            <p:cNvSpPr>
              <a:spLocks noChangeArrowheads="1"/>
            </p:cNvSpPr>
            <p:nvPr/>
          </p:nvSpPr>
          <p:spPr bwMode="auto">
            <a:xfrm>
              <a:off x="943" y="878"/>
              <a:ext cx="18" cy="4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76" name="Line 16"/>
            <p:cNvSpPr>
              <a:spLocks noChangeShapeType="1"/>
            </p:cNvSpPr>
            <p:nvPr/>
          </p:nvSpPr>
          <p:spPr bwMode="auto">
            <a:xfrm>
              <a:off x="943" y="878"/>
              <a:ext cx="18" cy="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77" name="Line 17"/>
            <p:cNvSpPr>
              <a:spLocks noChangeShapeType="1"/>
            </p:cNvSpPr>
            <p:nvPr/>
          </p:nvSpPr>
          <p:spPr bwMode="auto">
            <a:xfrm>
              <a:off x="943" y="878"/>
              <a:ext cx="1" cy="45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78" name="Rectangle 18"/>
            <p:cNvSpPr>
              <a:spLocks noChangeArrowheads="1"/>
            </p:cNvSpPr>
            <p:nvPr/>
          </p:nvSpPr>
          <p:spPr bwMode="auto">
            <a:xfrm>
              <a:off x="961" y="878"/>
              <a:ext cx="1426" cy="4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79" name="Line 19"/>
            <p:cNvSpPr>
              <a:spLocks noChangeShapeType="1"/>
            </p:cNvSpPr>
            <p:nvPr/>
          </p:nvSpPr>
          <p:spPr bwMode="auto">
            <a:xfrm>
              <a:off x="961" y="878"/>
              <a:ext cx="1426" cy="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0" name="Rectangle 20"/>
            <p:cNvSpPr>
              <a:spLocks noChangeArrowheads="1"/>
            </p:cNvSpPr>
            <p:nvPr/>
          </p:nvSpPr>
          <p:spPr bwMode="auto">
            <a:xfrm>
              <a:off x="2387" y="878"/>
              <a:ext cx="19" cy="4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1" name="Line 21"/>
            <p:cNvSpPr>
              <a:spLocks noChangeShapeType="1"/>
            </p:cNvSpPr>
            <p:nvPr/>
          </p:nvSpPr>
          <p:spPr bwMode="auto">
            <a:xfrm>
              <a:off x="2387" y="878"/>
              <a:ext cx="19" cy="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2" name="Line 22"/>
            <p:cNvSpPr>
              <a:spLocks noChangeShapeType="1"/>
            </p:cNvSpPr>
            <p:nvPr/>
          </p:nvSpPr>
          <p:spPr bwMode="auto">
            <a:xfrm>
              <a:off x="2387" y="878"/>
              <a:ext cx="1" cy="45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3" name="Rectangle 23"/>
            <p:cNvSpPr>
              <a:spLocks noChangeArrowheads="1"/>
            </p:cNvSpPr>
            <p:nvPr/>
          </p:nvSpPr>
          <p:spPr bwMode="auto">
            <a:xfrm>
              <a:off x="2406" y="878"/>
              <a:ext cx="1579" cy="4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4" name="Line 24"/>
            <p:cNvSpPr>
              <a:spLocks noChangeShapeType="1"/>
            </p:cNvSpPr>
            <p:nvPr/>
          </p:nvSpPr>
          <p:spPr bwMode="auto">
            <a:xfrm>
              <a:off x="2406" y="878"/>
              <a:ext cx="1579" cy="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5" name="Rectangle 25"/>
            <p:cNvSpPr>
              <a:spLocks noChangeArrowheads="1"/>
            </p:cNvSpPr>
            <p:nvPr/>
          </p:nvSpPr>
          <p:spPr bwMode="auto">
            <a:xfrm>
              <a:off x="3985" y="878"/>
              <a:ext cx="19" cy="4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6" name="Line 26"/>
            <p:cNvSpPr>
              <a:spLocks noChangeShapeType="1"/>
            </p:cNvSpPr>
            <p:nvPr/>
          </p:nvSpPr>
          <p:spPr bwMode="auto">
            <a:xfrm>
              <a:off x="3985" y="878"/>
              <a:ext cx="19" cy="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7" name="Line 27"/>
            <p:cNvSpPr>
              <a:spLocks noChangeShapeType="1"/>
            </p:cNvSpPr>
            <p:nvPr/>
          </p:nvSpPr>
          <p:spPr bwMode="auto">
            <a:xfrm>
              <a:off x="3985" y="878"/>
              <a:ext cx="1" cy="45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8" name="Rectangle 28"/>
            <p:cNvSpPr>
              <a:spLocks noChangeArrowheads="1"/>
            </p:cNvSpPr>
            <p:nvPr/>
          </p:nvSpPr>
          <p:spPr bwMode="auto">
            <a:xfrm>
              <a:off x="4004" y="878"/>
              <a:ext cx="1510" cy="4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89" name="Line 29"/>
            <p:cNvSpPr>
              <a:spLocks noChangeShapeType="1"/>
            </p:cNvSpPr>
            <p:nvPr/>
          </p:nvSpPr>
          <p:spPr bwMode="auto">
            <a:xfrm>
              <a:off x="4004" y="878"/>
              <a:ext cx="1510" cy="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0" name="Rectangle 30"/>
            <p:cNvSpPr>
              <a:spLocks noChangeArrowheads="1"/>
            </p:cNvSpPr>
            <p:nvPr/>
          </p:nvSpPr>
          <p:spPr bwMode="auto">
            <a:xfrm>
              <a:off x="144" y="1652"/>
              <a:ext cx="799" cy="2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1" name="Line 31"/>
            <p:cNvSpPr>
              <a:spLocks noChangeShapeType="1"/>
            </p:cNvSpPr>
            <p:nvPr/>
          </p:nvSpPr>
          <p:spPr bwMode="auto">
            <a:xfrm>
              <a:off x="144" y="1652"/>
              <a:ext cx="799" cy="1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2" name="Rectangle 32"/>
            <p:cNvSpPr>
              <a:spLocks noChangeArrowheads="1"/>
            </p:cNvSpPr>
            <p:nvPr/>
          </p:nvSpPr>
          <p:spPr bwMode="auto">
            <a:xfrm>
              <a:off x="943" y="1652"/>
              <a:ext cx="9" cy="2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3" name="Line 33"/>
            <p:cNvSpPr>
              <a:spLocks noChangeShapeType="1"/>
            </p:cNvSpPr>
            <p:nvPr/>
          </p:nvSpPr>
          <p:spPr bwMode="auto">
            <a:xfrm>
              <a:off x="943" y="1652"/>
              <a:ext cx="9" cy="1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4" name="Line 34"/>
            <p:cNvSpPr>
              <a:spLocks noChangeShapeType="1"/>
            </p:cNvSpPr>
            <p:nvPr/>
          </p:nvSpPr>
          <p:spPr bwMode="auto">
            <a:xfrm>
              <a:off x="943" y="1652"/>
              <a:ext cx="1" cy="2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5" name="Rectangle 35"/>
            <p:cNvSpPr>
              <a:spLocks noChangeArrowheads="1"/>
            </p:cNvSpPr>
            <p:nvPr/>
          </p:nvSpPr>
          <p:spPr bwMode="auto">
            <a:xfrm>
              <a:off x="952" y="1652"/>
              <a:ext cx="1435" cy="2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6" name="Line 36"/>
            <p:cNvSpPr>
              <a:spLocks noChangeShapeType="1"/>
            </p:cNvSpPr>
            <p:nvPr/>
          </p:nvSpPr>
          <p:spPr bwMode="auto">
            <a:xfrm>
              <a:off x="952" y="1652"/>
              <a:ext cx="1435" cy="1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7" name="Rectangle 37"/>
            <p:cNvSpPr>
              <a:spLocks noChangeArrowheads="1"/>
            </p:cNvSpPr>
            <p:nvPr/>
          </p:nvSpPr>
          <p:spPr bwMode="auto">
            <a:xfrm>
              <a:off x="2387" y="1652"/>
              <a:ext cx="10" cy="2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8" name="Line 38"/>
            <p:cNvSpPr>
              <a:spLocks noChangeShapeType="1"/>
            </p:cNvSpPr>
            <p:nvPr/>
          </p:nvSpPr>
          <p:spPr bwMode="auto">
            <a:xfrm>
              <a:off x="2387" y="1652"/>
              <a:ext cx="10" cy="1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99" name="Line 39"/>
            <p:cNvSpPr>
              <a:spLocks noChangeShapeType="1"/>
            </p:cNvSpPr>
            <p:nvPr/>
          </p:nvSpPr>
          <p:spPr bwMode="auto">
            <a:xfrm>
              <a:off x="2387" y="1652"/>
              <a:ext cx="1" cy="2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800" name="Rectangle 40"/>
            <p:cNvSpPr>
              <a:spLocks noChangeArrowheads="1"/>
            </p:cNvSpPr>
            <p:nvPr/>
          </p:nvSpPr>
          <p:spPr bwMode="auto">
            <a:xfrm>
              <a:off x="2397" y="1652"/>
              <a:ext cx="1588" cy="2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801" name="Line 41"/>
            <p:cNvSpPr>
              <a:spLocks noChangeShapeType="1"/>
            </p:cNvSpPr>
            <p:nvPr/>
          </p:nvSpPr>
          <p:spPr bwMode="auto">
            <a:xfrm>
              <a:off x="2397" y="1652"/>
              <a:ext cx="1588" cy="1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802" name="Rectangle 42"/>
            <p:cNvSpPr>
              <a:spLocks noChangeArrowheads="1"/>
            </p:cNvSpPr>
            <p:nvPr/>
          </p:nvSpPr>
          <p:spPr bwMode="auto">
            <a:xfrm>
              <a:off x="3985" y="1652"/>
              <a:ext cx="9" cy="2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803" name="Line 43"/>
            <p:cNvSpPr>
              <a:spLocks noChangeShapeType="1"/>
            </p:cNvSpPr>
            <p:nvPr/>
          </p:nvSpPr>
          <p:spPr bwMode="auto">
            <a:xfrm>
              <a:off x="3985" y="1652"/>
              <a:ext cx="9" cy="1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804" name="Line 44"/>
            <p:cNvSpPr>
              <a:spLocks noChangeShapeType="1"/>
            </p:cNvSpPr>
            <p:nvPr/>
          </p:nvSpPr>
          <p:spPr bwMode="auto">
            <a:xfrm>
              <a:off x="3985" y="1652"/>
              <a:ext cx="1" cy="2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805" name="Rectangle 45"/>
            <p:cNvSpPr>
              <a:spLocks noChangeArrowheads="1"/>
            </p:cNvSpPr>
            <p:nvPr/>
          </p:nvSpPr>
          <p:spPr bwMode="auto">
            <a:xfrm>
              <a:off x="3994" y="1652"/>
              <a:ext cx="1520" cy="2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806" name="Line 46"/>
            <p:cNvSpPr>
              <a:spLocks noChangeShapeType="1"/>
            </p:cNvSpPr>
            <p:nvPr/>
          </p:nvSpPr>
          <p:spPr bwMode="auto">
            <a:xfrm>
              <a:off x="3994" y="1652"/>
              <a:ext cx="1520" cy="1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304800" y="2362200"/>
            <a:ext cx="1062038" cy="3917950"/>
            <a:chOff x="163" y="1776"/>
            <a:chExt cx="669" cy="2468"/>
          </a:xfrm>
        </p:grpSpPr>
        <p:sp>
          <p:nvSpPr>
            <p:cNvPr id="158759" name="Rectangle 48"/>
            <p:cNvSpPr>
              <a:spLocks noChangeArrowheads="1"/>
            </p:cNvSpPr>
            <p:nvPr/>
          </p:nvSpPr>
          <p:spPr bwMode="auto">
            <a:xfrm>
              <a:off x="163" y="1776"/>
              <a:ext cx="6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強調重點</a:t>
              </a:r>
            </a:p>
          </p:txBody>
        </p:sp>
        <p:sp>
          <p:nvSpPr>
            <p:cNvPr id="158760" name="Rectangle 49"/>
            <p:cNvSpPr>
              <a:spLocks noChangeArrowheads="1"/>
            </p:cNvSpPr>
            <p:nvPr/>
          </p:nvSpPr>
          <p:spPr bwMode="auto">
            <a:xfrm>
              <a:off x="163" y="2142"/>
              <a:ext cx="3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目標</a:t>
              </a:r>
            </a:p>
          </p:txBody>
        </p:sp>
        <p:sp>
          <p:nvSpPr>
            <p:cNvPr id="158761" name="Rectangle 50"/>
            <p:cNvSpPr>
              <a:spLocks noChangeArrowheads="1"/>
            </p:cNvSpPr>
            <p:nvPr/>
          </p:nvSpPr>
          <p:spPr bwMode="auto">
            <a:xfrm>
              <a:off x="163" y="2506"/>
              <a:ext cx="6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應用技術</a:t>
              </a:r>
            </a:p>
          </p:txBody>
        </p:sp>
        <p:sp>
          <p:nvSpPr>
            <p:cNvPr id="158762" name="Rectangle 51"/>
            <p:cNvSpPr>
              <a:spLocks noChangeArrowheads="1"/>
            </p:cNvSpPr>
            <p:nvPr/>
          </p:nvSpPr>
          <p:spPr bwMode="auto">
            <a:xfrm>
              <a:off x="163" y="2871"/>
              <a:ext cx="3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特質</a:t>
              </a:r>
            </a:p>
          </p:txBody>
        </p:sp>
        <p:sp>
          <p:nvSpPr>
            <p:cNvPr id="158763" name="Rectangle 52"/>
            <p:cNvSpPr>
              <a:spLocks noChangeArrowheads="1"/>
            </p:cNvSpPr>
            <p:nvPr/>
          </p:nvSpPr>
          <p:spPr bwMode="auto">
            <a:xfrm>
              <a:off x="163" y="3235"/>
              <a:ext cx="6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影響因素</a:t>
              </a:r>
            </a:p>
          </p:txBody>
        </p:sp>
        <p:sp>
          <p:nvSpPr>
            <p:cNvPr id="158764" name="Rectangle 53"/>
            <p:cNvSpPr>
              <a:spLocks noChangeArrowheads="1"/>
            </p:cNvSpPr>
            <p:nvPr/>
          </p:nvSpPr>
          <p:spPr bwMode="auto">
            <a:xfrm>
              <a:off x="192" y="3552"/>
              <a:ext cx="6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應用方法</a:t>
              </a:r>
            </a:p>
            <a:p>
              <a:pPr algn="l">
                <a:lnSpc>
                  <a:spcPct val="90000"/>
                </a:lnSpc>
              </a:pP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  <a:p>
              <a:pPr algn="l">
                <a:lnSpc>
                  <a:spcPct val="90000"/>
                </a:lnSpc>
              </a:pP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  <a:p>
              <a:pPr algn="l">
                <a:lnSpc>
                  <a:spcPct val="90000"/>
                </a:lnSpc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產出策略</a:t>
              </a:r>
            </a:p>
          </p:txBody>
        </p:sp>
      </p:grp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1476375" y="2349500"/>
            <a:ext cx="2314575" cy="4192588"/>
            <a:chOff x="943" y="1776"/>
            <a:chExt cx="1458" cy="2641"/>
          </a:xfrm>
        </p:grpSpPr>
        <p:sp>
          <p:nvSpPr>
            <p:cNvPr id="158750" name="Rectangle 57"/>
            <p:cNvSpPr>
              <a:spLocks noChangeArrowheads="1"/>
            </p:cNvSpPr>
            <p:nvPr/>
          </p:nvSpPr>
          <p:spPr bwMode="auto">
            <a:xfrm>
              <a:off x="961" y="1776"/>
              <a:ext cx="144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找出配合企業計畫之電</a:t>
              </a:r>
            </a:p>
            <a:p>
              <a:pPr algn="l"/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腦應用</a:t>
              </a:r>
            </a:p>
          </p:txBody>
        </p:sp>
        <p:sp>
          <p:nvSpPr>
            <p:cNvPr id="158751" name="Rectangle 58"/>
            <p:cNvSpPr>
              <a:spLocks noChangeArrowheads="1"/>
            </p:cNvSpPr>
            <p:nvPr/>
          </p:nvSpPr>
          <p:spPr bwMode="auto">
            <a:xfrm>
              <a:off x="961" y="2142"/>
              <a:ext cx="144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資訊系統目標配合企業</a:t>
              </a:r>
            </a:p>
            <a:p>
              <a:pPr algn="l"/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目標</a:t>
              </a:r>
            </a:p>
          </p:txBody>
        </p:sp>
        <p:sp>
          <p:nvSpPr>
            <p:cNvPr id="158752" name="Rectangle 59"/>
            <p:cNvSpPr>
              <a:spLocks noChangeArrowheads="1"/>
            </p:cNvSpPr>
            <p:nvPr/>
          </p:nvSpPr>
          <p:spPr bwMode="auto">
            <a:xfrm>
              <a:off x="961" y="2506"/>
              <a:ext cx="7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系統化程序</a:t>
              </a:r>
            </a:p>
          </p:txBody>
        </p:sp>
        <p:sp>
          <p:nvSpPr>
            <p:cNvPr id="158753" name="Rectangle 60"/>
            <p:cNvSpPr>
              <a:spLocks noChangeArrowheads="1"/>
            </p:cNvSpPr>
            <p:nvPr/>
          </p:nvSpPr>
          <p:spPr bwMode="auto">
            <a:xfrm>
              <a:off x="961" y="2871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單向</a:t>
              </a:r>
            </a:p>
          </p:txBody>
        </p:sp>
        <p:sp>
          <p:nvSpPr>
            <p:cNvPr id="158754" name="Rectangle 61"/>
            <p:cNvSpPr>
              <a:spLocks noChangeArrowheads="1"/>
            </p:cNvSpPr>
            <p:nvPr/>
          </p:nvSpPr>
          <p:spPr bwMode="auto">
            <a:xfrm>
              <a:off x="961" y="3235"/>
              <a:ext cx="10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企業目標與策略</a:t>
              </a:r>
            </a:p>
          </p:txBody>
        </p:sp>
        <p:sp>
          <p:nvSpPr>
            <p:cNvPr id="158755" name="Rectangle 62"/>
            <p:cNvSpPr>
              <a:spLocks noChangeArrowheads="1"/>
            </p:cNvSpPr>
            <p:nvPr/>
          </p:nvSpPr>
          <p:spPr bwMode="auto">
            <a:xfrm>
              <a:off x="960" y="3552"/>
              <a:ext cx="100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企業系統規劃、</a:t>
              </a:r>
            </a:p>
            <a:p>
              <a:pPr algn="l"/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資訊工程法</a:t>
              </a:r>
            </a:p>
            <a:p>
              <a:pPr algn="l"/>
              <a:endPara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l"/>
              <a:r>
                <a:rPr lang="en-US" altLang="zh-TW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IT</a:t>
              </a:r>
              <a:r>
                <a:rPr lang="zh-TW" altLang="en-US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策略</a:t>
              </a:r>
            </a:p>
            <a:p>
              <a:pPr algn="l"/>
              <a:endParaRPr lang="en-US" altLang="zh-TW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8756" name="Rectangle 63"/>
            <p:cNvSpPr>
              <a:spLocks noChangeArrowheads="1"/>
            </p:cNvSpPr>
            <p:nvPr/>
          </p:nvSpPr>
          <p:spPr bwMode="auto">
            <a:xfrm>
              <a:off x="943" y="3863"/>
              <a:ext cx="18" cy="44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57" name="Line 64"/>
            <p:cNvSpPr>
              <a:spLocks noChangeShapeType="1"/>
            </p:cNvSpPr>
            <p:nvPr/>
          </p:nvSpPr>
          <p:spPr bwMode="auto">
            <a:xfrm>
              <a:off x="943" y="3863"/>
              <a:ext cx="18" cy="2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758" name="Line 65"/>
            <p:cNvSpPr>
              <a:spLocks noChangeShapeType="1"/>
            </p:cNvSpPr>
            <p:nvPr/>
          </p:nvSpPr>
          <p:spPr bwMode="auto">
            <a:xfrm>
              <a:off x="943" y="3863"/>
              <a:ext cx="1" cy="44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58728" name="Rectangle 72"/>
          <p:cNvSpPr>
            <a:spLocks noChangeArrowheads="1"/>
          </p:cNvSpPr>
          <p:nvPr/>
        </p:nvSpPr>
        <p:spPr bwMode="auto">
          <a:xfrm>
            <a:off x="5300663" y="3978275"/>
            <a:ext cx="1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endParaRPr lang="zh-TW" altLang="zh-TW" b="1">
              <a:solidFill>
                <a:srgbClr val="FFFF00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5" name="Group 104"/>
          <p:cNvGrpSpPr>
            <a:grpSpLocks/>
          </p:cNvGrpSpPr>
          <p:nvPr/>
        </p:nvGrpSpPr>
        <p:grpSpPr bwMode="auto">
          <a:xfrm>
            <a:off x="3856038" y="2362200"/>
            <a:ext cx="2290762" cy="3917950"/>
            <a:chOff x="2400" y="1776"/>
            <a:chExt cx="1443" cy="2468"/>
          </a:xfrm>
        </p:grpSpPr>
        <p:sp>
          <p:nvSpPr>
            <p:cNvPr id="158743" name="Rectangle 73"/>
            <p:cNvSpPr>
              <a:spLocks noChangeArrowheads="1"/>
            </p:cNvSpPr>
            <p:nvPr/>
          </p:nvSpPr>
          <p:spPr bwMode="auto">
            <a:xfrm>
              <a:off x="2403" y="2871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雙向</a:t>
              </a:r>
            </a:p>
          </p:txBody>
        </p:sp>
        <p:grpSp>
          <p:nvGrpSpPr>
            <p:cNvPr id="6" name="Group 102"/>
            <p:cNvGrpSpPr>
              <a:grpSpLocks/>
            </p:cNvGrpSpPr>
            <p:nvPr/>
          </p:nvGrpSpPr>
          <p:grpSpPr bwMode="auto">
            <a:xfrm>
              <a:off x="2400" y="1776"/>
              <a:ext cx="1443" cy="2468"/>
              <a:chOff x="2400" y="1776"/>
              <a:chExt cx="1443" cy="2468"/>
            </a:xfrm>
          </p:grpSpPr>
          <p:sp>
            <p:nvSpPr>
              <p:cNvPr id="158745" name="Rectangle 69"/>
              <p:cNvSpPr>
                <a:spLocks noChangeArrowheads="1"/>
              </p:cNvSpPr>
              <p:nvPr/>
            </p:nvSpPr>
            <p:spPr bwMode="auto">
              <a:xfrm>
                <a:off x="2403" y="1776"/>
                <a:ext cx="144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尋找影響企業策略制定</a:t>
                </a:r>
              </a:p>
              <a:p>
                <a:pPr algn="l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之電腦應用</a:t>
                </a:r>
              </a:p>
            </p:txBody>
          </p:sp>
          <p:sp>
            <p:nvSpPr>
              <p:cNvPr id="158746" name="Rectangle 70"/>
              <p:cNvSpPr>
                <a:spLocks noChangeArrowheads="1"/>
              </p:cNvSpPr>
              <p:nvPr/>
            </p:nvSpPr>
            <p:spPr bwMode="auto">
              <a:xfrm>
                <a:off x="2403" y="2142"/>
                <a:ext cx="129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企業競爭優勢的提昇</a:t>
                </a:r>
              </a:p>
            </p:txBody>
          </p:sp>
          <p:sp>
            <p:nvSpPr>
              <p:cNvPr id="158747" name="Rectangle 71"/>
              <p:cNvSpPr>
                <a:spLocks noChangeArrowheads="1"/>
              </p:cNvSpPr>
              <p:nvPr/>
            </p:nvSpPr>
            <p:spPr bwMode="auto">
              <a:xfrm>
                <a:off x="2403" y="2506"/>
                <a:ext cx="144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腦力激盪、構想產生、</a:t>
                </a:r>
              </a:p>
              <a:p>
                <a:pPr algn="l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案例推論</a:t>
                </a:r>
              </a:p>
            </p:txBody>
          </p:sp>
          <p:sp>
            <p:nvSpPr>
              <p:cNvPr id="158748" name="Rectangle 74"/>
              <p:cNvSpPr>
                <a:spLocks noChangeArrowheads="1"/>
              </p:cNvSpPr>
              <p:nvPr/>
            </p:nvSpPr>
            <p:spPr bwMode="auto">
              <a:xfrm>
                <a:off x="2403" y="3235"/>
                <a:ext cx="1152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企業內外在環境</a:t>
                </a:r>
                <a:r>
                  <a:rPr lang="zh-TW" altLang="en-US" b="1">
                    <a:solidFill>
                      <a:srgbClr val="FFFF00"/>
                    </a:solidFill>
                    <a:ea typeface="標楷體" pitchFamily="65" charset="-120"/>
                  </a:rPr>
                  <a:t>、</a:t>
                </a:r>
              </a:p>
              <a:p>
                <a:pPr algn="l"/>
                <a:r>
                  <a:rPr lang="zh-TW" altLang="en-US" b="1">
                    <a:solidFill>
                      <a:srgbClr val="FFFF00"/>
                    </a:solidFill>
                    <a:ea typeface="標楷體" pitchFamily="65" charset="-120"/>
                  </a:rPr>
                  <a:t>資訊科技</a:t>
                </a:r>
              </a:p>
            </p:txBody>
          </p:sp>
          <p:sp>
            <p:nvSpPr>
              <p:cNvPr id="158749" name="Rectangle 76"/>
              <p:cNvSpPr>
                <a:spLocks noChangeArrowheads="1"/>
              </p:cNvSpPr>
              <p:nvPr/>
            </p:nvSpPr>
            <p:spPr bwMode="auto">
              <a:xfrm>
                <a:off x="2400" y="3552"/>
                <a:ext cx="1440" cy="6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價值鍊模式、策略推力</a:t>
                </a:r>
              </a:p>
              <a:p>
                <a:pPr algn="l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模式</a:t>
                </a:r>
              </a:p>
              <a:p>
                <a:pPr algn="l"/>
                <a:endParaRPr lang="zh-TW" altLang="en-US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l"/>
                <a:r>
                  <a:rPr lang="en-US" altLang="zh-TW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Business IS</a:t>
                </a:r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策略</a:t>
                </a:r>
              </a:p>
            </p:txBody>
          </p:sp>
        </p:grpSp>
      </p:grpSp>
      <p:grpSp>
        <p:nvGrpSpPr>
          <p:cNvPr id="7" name="Group 105"/>
          <p:cNvGrpSpPr>
            <a:grpSpLocks/>
          </p:cNvGrpSpPr>
          <p:nvPr/>
        </p:nvGrpSpPr>
        <p:grpSpPr bwMode="auto">
          <a:xfrm>
            <a:off x="6400800" y="2349500"/>
            <a:ext cx="2743200" cy="4192588"/>
            <a:chOff x="4003" y="1776"/>
            <a:chExt cx="1728" cy="2641"/>
          </a:xfrm>
        </p:grpSpPr>
        <p:sp>
          <p:nvSpPr>
            <p:cNvPr id="158734" name="Rectangle 89"/>
            <p:cNvSpPr>
              <a:spLocks noChangeArrowheads="1"/>
            </p:cNvSpPr>
            <p:nvPr/>
          </p:nvSpPr>
          <p:spPr bwMode="auto">
            <a:xfrm>
              <a:off x="4004" y="2871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融合</a:t>
              </a:r>
            </a:p>
          </p:txBody>
        </p:sp>
        <p:sp>
          <p:nvSpPr>
            <p:cNvPr id="158735" name="Rectangle 90"/>
            <p:cNvSpPr>
              <a:spLocks noChangeArrowheads="1"/>
            </p:cNvSpPr>
            <p:nvPr/>
          </p:nvSpPr>
          <p:spPr bwMode="auto">
            <a:xfrm>
              <a:off x="4004" y="3235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團隊</a:t>
              </a:r>
            </a:p>
          </p:txBody>
        </p:sp>
        <p:sp>
          <p:nvSpPr>
            <p:cNvPr id="158736" name="Rectangle 93"/>
            <p:cNvSpPr>
              <a:spLocks noChangeArrowheads="1"/>
            </p:cNvSpPr>
            <p:nvPr/>
          </p:nvSpPr>
          <p:spPr bwMode="auto">
            <a:xfrm>
              <a:off x="5057" y="3249"/>
              <a:ext cx="5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組織因素</a:t>
              </a:r>
            </a:p>
          </p:txBody>
        </p:sp>
        <p:grpSp>
          <p:nvGrpSpPr>
            <p:cNvPr id="8" name="Group 103"/>
            <p:cNvGrpSpPr>
              <a:grpSpLocks/>
            </p:cNvGrpSpPr>
            <p:nvPr/>
          </p:nvGrpSpPr>
          <p:grpSpPr bwMode="auto">
            <a:xfrm>
              <a:off x="4003" y="1776"/>
              <a:ext cx="1728" cy="2641"/>
              <a:chOff x="4003" y="1776"/>
              <a:chExt cx="1728" cy="2641"/>
            </a:xfrm>
          </p:grpSpPr>
          <p:sp>
            <p:nvSpPr>
              <p:cNvPr id="158738" name="Rectangle 86"/>
              <p:cNvSpPr>
                <a:spLocks noChangeArrowheads="1"/>
              </p:cNvSpPr>
              <p:nvPr/>
            </p:nvSpPr>
            <p:spPr bwMode="auto">
              <a:xfrm>
                <a:off x="4003" y="1776"/>
                <a:ext cx="1584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達成資訊系統與組織因素</a:t>
                </a:r>
              </a:p>
              <a:p>
                <a:pPr algn="l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之搭配</a:t>
                </a:r>
              </a:p>
            </p:txBody>
          </p:sp>
          <p:sp>
            <p:nvSpPr>
              <p:cNvPr id="158739" name="Rectangle 87"/>
              <p:cNvSpPr>
                <a:spLocks noChangeArrowheads="1"/>
              </p:cNvSpPr>
              <p:nvPr/>
            </p:nvSpPr>
            <p:spPr bwMode="auto">
              <a:xfrm>
                <a:off x="4003" y="2142"/>
                <a:ext cx="115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配合組織各項因素</a:t>
                </a:r>
              </a:p>
            </p:txBody>
          </p:sp>
          <p:sp>
            <p:nvSpPr>
              <p:cNvPr id="158740" name="Rectangle 88"/>
              <p:cNvSpPr>
                <a:spLocks noChangeArrowheads="1"/>
              </p:cNvSpPr>
              <p:nvPr/>
            </p:nvSpPr>
            <p:spPr bwMode="auto">
              <a:xfrm>
                <a:off x="4003" y="2506"/>
                <a:ext cx="1728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群組互動、團隊建立、團隊</a:t>
                </a:r>
              </a:p>
              <a:p>
                <a:pPr algn="l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領導</a:t>
                </a:r>
              </a:p>
            </p:txBody>
          </p:sp>
          <p:sp>
            <p:nvSpPr>
              <p:cNvPr id="158741" name="Rectangle 91"/>
              <p:cNvSpPr>
                <a:spLocks noChangeArrowheads="1"/>
              </p:cNvSpPr>
              <p:nvPr/>
            </p:nvSpPr>
            <p:spPr bwMode="auto">
              <a:xfrm>
                <a:off x="4210" y="3235"/>
                <a:ext cx="72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、組織文化</a:t>
                </a:r>
              </a:p>
            </p:txBody>
          </p:sp>
          <p:sp>
            <p:nvSpPr>
              <p:cNvPr id="158742" name="Rectangle 94"/>
              <p:cNvSpPr>
                <a:spLocks noChangeArrowheads="1"/>
              </p:cNvSpPr>
              <p:nvPr/>
            </p:nvSpPr>
            <p:spPr bwMode="auto">
              <a:xfrm>
                <a:off x="4032" y="3552"/>
                <a:ext cx="1584" cy="8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組織性方法、關係群組法</a:t>
                </a:r>
              </a:p>
              <a:p>
                <a:pPr algn="l"/>
                <a:endParaRPr lang="zh-TW" altLang="en-US" b="1">
                  <a:latin typeface="Times New Roman" pitchFamily="18" charset="0"/>
                  <a:ea typeface="標楷體" pitchFamily="65" charset="-120"/>
                </a:endParaRPr>
              </a:p>
              <a:p>
                <a:pPr algn="l"/>
                <a:endParaRPr lang="zh-TW" altLang="en-US" b="1">
                  <a:latin typeface="Times New Roman" pitchFamily="18" charset="0"/>
                  <a:ea typeface="標楷體" pitchFamily="65" charset="-120"/>
                </a:endParaRPr>
              </a:p>
              <a:p>
                <a:pPr algn="l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IM</a:t>
                </a:r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策略</a:t>
                </a:r>
              </a:p>
              <a:p>
                <a:pPr algn="l"/>
                <a:endParaRPr lang="en-US" altLang="zh-TW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sp>
        <p:nvSpPr>
          <p:cNvPr id="158731" name="Line 100"/>
          <p:cNvSpPr>
            <a:spLocks noChangeShapeType="1"/>
          </p:cNvSpPr>
          <p:nvPr/>
        </p:nvSpPr>
        <p:spPr bwMode="auto">
          <a:xfrm>
            <a:off x="304800" y="733425"/>
            <a:ext cx="84582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32" name="Text Box 101"/>
          <p:cNvSpPr txBox="1">
            <a:spLocks noChangeArrowheads="1"/>
          </p:cNvSpPr>
          <p:nvPr/>
        </p:nvSpPr>
        <p:spPr bwMode="auto">
          <a:xfrm>
            <a:off x="228600" y="0"/>
            <a:ext cx="4595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 </a:t>
            </a:r>
            <a:r>
              <a:rPr lang="en-US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SISP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的規劃模式比較</a:t>
            </a:r>
          </a:p>
        </p:txBody>
      </p:sp>
      <p:pic>
        <p:nvPicPr>
          <p:cNvPr id="158733" name="Picture 107" descr="j028666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7050" y="333375"/>
            <a:ext cx="9525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37</TotalTime>
  <Words>640</Words>
  <Application>Microsoft Office PowerPoint</Application>
  <PresentationFormat>如螢幕大小 (4:3)</PresentationFormat>
  <Paragraphs>147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Arial Unicode MS</vt:lpstr>
      <vt:lpstr>Monotype Sorts</vt:lpstr>
      <vt:lpstr>新細明體</vt:lpstr>
      <vt:lpstr>標楷體</vt:lpstr>
      <vt:lpstr>Arial</vt:lpstr>
      <vt:lpstr>Symbol</vt:lpstr>
      <vt:lpstr>Times New Roman</vt:lpstr>
      <vt:lpstr>Wingdings</vt:lpstr>
      <vt:lpstr>教學目標</vt:lpstr>
      <vt:lpstr>PowerPoint 簡報</vt:lpstr>
      <vt:lpstr>PowerPoint 簡報</vt:lpstr>
      <vt:lpstr>PowerPoint 簡報</vt:lpstr>
      <vt:lpstr>PowerPoint 簡報</vt:lpstr>
      <vt:lpstr>PowerPoint 簡報</vt:lpstr>
      <vt:lpstr>MIS成敗相關的重要因素</vt:lpstr>
      <vt:lpstr>Leavitt的鑽石模式</vt:lpstr>
      <vt:lpstr>PowerPoint 簡報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2</cp:revision>
  <dcterms:created xsi:type="dcterms:W3CDTF">2010-07-17T13:35:58Z</dcterms:created>
  <dcterms:modified xsi:type="dcterms:W3CDTF">2017-09-12T07:40:32Z</dcterms:modified>
</cp:coreProperties>
</file>